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8"/>
  </p:notesMasterIdLst>
  <p:sldIdLst>
    <p:sldId id="256" r:id="rId2"/>
    <p:sldId id="266" r:id="rId3"/>
    <p:sldId id="265" r:id="rId4"/>
    <p:sldId id="260" r:id="rId5"/>
    <p:sldId id="339" r:id="rId6"/>
    <p:sldId id="321" r:id="rId7"/>
    <p:sldId id="329" r:id="rId8"/>
    <p:sldId id="340" r:id="rId9"/>
    <p:sldId id="335" r:id="rId10"/>
    <p:sldId id="278" r:id="rId11"/>
    <p:sldId id="341" r:id="rId12"/>
    <p:sldId id="342" r:id="rId13"/>
    <p:sldId id="331" r:id="rId14"/>
    <p:sldId id="344" r:id="rId15"/>
    <p:sldId id="345" r:id="rId16"/>
    <p:sldId id="346" r:id="rId17"/>
    <p:sldId id="347" r:id="rId18"/>
    <p:sldId id="351" r:id="rId19"/>
    <p:sldId id="348" r:id="rId20"/>
    <p:sldId id="349" r:id="rId21"/>
    <p:sldId id="350" r:id="rId22"/>
    <p:sldId id="274" r:id="rId23"/>
    <p:sldId id="290" r:id="rId24"/>
    <p:sldId id="269" r:id="rId25"/>
    <p:sldId id="352"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2EA"/>
    <a:srgbClr val="6699FF"/>
    <a:srgbClr val="93B7FF"/>
    <a:srgbClr val="CCECFF"/>
    <a:srgbClr val="FFF7F7"/>
    <a:srgbClr val="EBF7FF"/>
    <a:srgbClr val="EAF8E8"/>
    <a:srgbClr val="C6EAC0"/>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14D28-4ACC-4AD0-9CB1-E844060DEAD7}" type="datetimeFigureOut">
              <a:rPr lang="en-US" smtClean="0"/>
              <a:t>7/13/2022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F595A-7D5E-4518-BC7D-7E168289DB81}" type="slidenum">
              <a:rPr lang="en-US" smtClean="0"/>
              <a:t>‹#›</a:t>
            </a:fld>
            <a:endParaRPr lang="en-US"/>
          </a:p>
        </p:txBody>
      </p:sp>
    </p:spTree>
    <p:extLst>
      <p:ext uri="{BB962C8B-B14F-4D97-AF65-F5344CB8AC3E}">
        <p14:creationId xmlns:p14="http://schemas.microsoft.com/office/powerpoint/2010/main" val="273573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7/13/2022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7/13/2022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7/13/2022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7/13/2022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7/13/2022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7/13/2022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istockphoto.com/vector/50-stick-figure-set-gm494162220-77298219" TargetMode="External"/><Relationship Id="rId5" Type="http://schemas.microsoft.com/office/2007/relationships/hdphoto" Target="../media/hdphoto2.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www.istockphoto.com/vector/50-stick-figure-set-gm494162220-77298219" TargetMode="External"/><Relationship Id="rId5" Type="http://schemas.microsoft.com/office/2007/relationships/hdphoto" Target="../media/hdphoto2.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The church</a:t>
            </a:r>
            <a:br>
              <a:rPr lang="en-US" sz="4800" b="1" dirty="0">
                <a:latin typeface="Impact" pitchFamily="34" charset="0"/>
              </a:rPr>
            </a:br>
            <a:endParaRPr lang="en-US" sz="4800" b="1" dirty="0">
              <a:latin typeface="Impact" pitchFamily="34" charset="0"/>
            </a:endParaRP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Lesson- 13</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378565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primary mission of the Church is to distribute the truth (Word of God) to the world—both the saved and the lost.</a:t>
            </a:r>
          </a:p>
          <a:p>
            <a:endParaRPr lang="en-US" sz="2000" b="1" i="1" dirty="0">
              <a:solidFill>
                <a:schemeClr val="accent2"/>
              </a:solidFill>
            </a:endParaRPr>
          </a:p>
          <a:p>
            <a:r>
              <a:rPr lang="en-US" sz="2000" dirty="0">
                <a:solidFill>
                  <a:schemeClr val="accent2"/>
                </a:solidFill>
              </a:rPr>
              <a:t>Read Acts 20:20-21, 1 Tim. 3:15, 2 Tim. 4:1-4</a:t>
            </a:r>
          </a:p>
          <a:p>
            <a:endParaRPr lang="en-US" sz="2000" dirty="0">
              <a:solidFill>
                <a:schemeClr val="accent2"/>
              </a:solidFill>
            </a:endParaRPr>
          </a:p>
          <a:p>
            <a:r>
              <a:rPr lang="en-US" sz="2000" i="1" dirty="0">
                <a:solidFill>
                  <a:schemeClr val="accent2"/>
                </a:solidFill>
              </a:rPr>
              <a:t>His intent was that now, through the church, the manifold wisdom of God should be made known to the rulers and authorities in the heavenly realms, according to his eternal purpose which he accomplished in Christ Jesus our Lord. (Eph. 3:10-11)</a:t>
            </a:r>
          </a:p>
          <a:p>
            <a:endParaRPr lang="en-US" sz="2000" i="1" dirty="0">
              <a:solidFill>
                <a:schemeClr val="accent2"/>
              </a:solidFill>
            </a:endParaRPr>
          </a:p>
          <a:p>
            <a:r>
              <a:rPr lang="en-US" sz="2000" dirty="0">
                <a:solidFill>
                  <a:schemeClr val="accent2"/>
                </a:solidFill>
              </a:rPr>
              <a:t>The purpose and mission of the Church is extensive—it covers all relationships which include ministry to God, other believer and the world. </a:t>
            </a:r>
            <a:endParaRPr lang="en-US" dirty="0">
              <a:solidFill>
                <a:schemeClr val="accent2"/>
              </a:solidFill>
            </a:endParaRP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Its purpose and mission</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4C8072F8-EDD7-1A93-154E-7E5F277E5522}"/>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Tree>
    <p:extLst>
      <p:ext uri="{BB962C8B-B14F-4D97-AF65-F5344CB8AC3E}">
        <p14:creationId xmlns:p14="http://schemas.microsoft.com/office/powerpoint/2010/main" val="232662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150159" y="1608772"/>
            <a:ext cx="2440641" cy="337015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Ministry to God—worship</a:t>
            </a:r>
          </a:p>
          <a:p>
            <a:endParaRPr lang="en-US" sz="1050" b="1" dirty="0">
              <a:solidFill>
                <a:schemeClr val="accent2"/>
              </a:solidFill>
            </a:endParaRPr>
          </a:p>
          <a:p>
            <a:r>
              <a:rPr lang="en-US" sz="1400" i="1" dirty="0">
                <a:solidFill>
                  <a:schemeClr val="accent2"/>
                </a:solidFill>
              </a:rPr>
              <a:t>Therefore, I urge you, brothers, in view of God’s mercy, to offer your bodies as living sacrifices, holy and pleasing to God—this is your spiritual act of worship. </a:t>
            </a:r>
            <a:r>
              <a:rPr lang="en-US" sz="1100" i="1" dirty="0">
                <a:solidFill>
                  <a:schemeClr val="accent2"/>
                </a:solidFill>
              </a:rPr>
              <a:t>(Rom. 12:1)</a:t>
            </a:r>
          </a:p>
          <a:p>
            <a:endParaRPr lang="en-US" sz="1050" i="1" dirty="0">
              <a:solidFill>
                <a:schemeClr val="accent2"/>
              </a:solidFill>
            </a:endParaRPr>
          </a:p>
          <a:p>
            <a:r>
              <a:rPr lang="en-US" sz="1400" b="1" dirty="0">
                <a:solidFill>
                  <a:schemeClr val="accent2"/>
                </a:solidFill>
              </a:rPr>
              <a:t>The Church is to minister to God which involves worship, adoration and thanksgiving—through prayer, praise, song and in all things. </a:t>
            </a:r>
          </a:p>
          <a:p>
            <a:r>
              <a:rPr lang="en-US" sz="1100" dirty="0">
                <a:solidFill>
                  <a:schemeClr val="accent2"/>
                </a:solidFill>
              </a:rPr>
              <a:t>(Eph. 5:19-20, Col. 3:16-17, 1 Jn. 5:2)</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Its purpose and mission</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4C8072F8-EDD7-1A93-154E-7E5F277E5522}"/>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
        <p:nvSpPr>
          <p:cNvPr id="7" name="TextBox 6">
            <a:extLst>
              <a:ext uri="{FF2B5EF4-FFF2-40B4-BE49-F238E27FC236}">
                <a16:creationId xmlns:a16="http://schemas.microsoft.com/office/drawing/2014/main" id="{9BCDD065-D9F7-05B5-41B5-08820A59CA2D}"/>
              </a:ext>
            </a:extLst>
          </p:cNvPr>
          <p:cNvSpPr txBox="1">
            <a:spLocks/>
          </p:cNvSpPr>
          <p:nvPr/>
        </p:nvSpPr>
        <p:spPr>
          <a:xfrm>
            <a:off x="5385816" y="723900"/>
            <a:ext cx="3681984" cy="526297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Ministry to believers—nurture</a:t>
            </a:r>
          </a:p>
          <a:p>
            <a:endParaRPr lang="en-US" sz="1050" dirty="0">
              <a:solidFill>
                <a:schemeClr val="accent2"/>
              </a:solidFill>
            </a:endParaRPr>
          </a:p>
          <a:p>
            <a:r>
              <a:rPr lang="en-US" sz="1400" i="1" dirty="0">
                <a:solidFill>
                  <a:schemeClr val="accent2"/>
                </a:solidFill>
              </a:rPr>
              <a:t>Therefore, as God’s chosen people, holy and dearly loved, clothe yourselves with compassion, kindness, humility, gentleness and patience. </a:t>
            </a:r>
            <a:r>
              <a:rPr lang="en-US" sz="1100" i="1" dirty="0">
                <a:solidFill>
                  <a:schemeClr val="accent2"/>
                </a:solidFill>
              </a:rPr>
              <a:t>(Col. 3:12)</a:t>
            </a:r>
          </a:p>
          <a:p>
            <a:endParaRPr lang="en-US" sz="1050" i="1" dirty="0">
              <a:solidFill>
                <a:schemeClr val="accent2"/>
              </a:solidFill>
            </a:endParaRPr>
          </a:p>
          <a:p>
            <a:r>
              <a:rPr lang="en-US" sz="1400" b="1" dirty="0">
                <a:solidFill>
                  <a:schemeClr val="accent2"/>
                </a:solidFill>
              </a:rPr>
              <a:t>The church is to minister to one another in an effort to encourage and build up each other in the grace and knowledge of Jesus Christ. This type of ministry involves caring for each other—or nurturing. The following are ways to minister to other believers.</a:t>
            </a:r>
          </a:p>
          <a:p>
            <a:endParaRPr lang="en-US" sz="1400" b="1" dirty="0">
              <a:solidFill>
                <a:schemeClr val="accent2"/>
              </a:solidFill>
            </a:endParaRPr>
          </a:p>
          <a:p>
            <a:pPr marL="285750" indent="-285750">
              <a:buFont typeface="Arial" panose="020B0604020202020204" pitchFamily="34" charset="0"/>
              <a:buChar char="•"/>
            </a:pPr>
            <a:r>
              <a:rPr lang="en-US" sz="1400" b="1" dirty="0">
                <a:solidFill>
                  <a:schemeClr val="accent2"/>
                </a:solidFill>
              </a:rPr>
              <a:t>Love one another deeply, from the heart—</a:t>
            </a:r>
            <a:r>
              <a:rPr lang="en-US" sz="1100" dirty="0">
                <a:solidFill>
                  <a:schemeClr val="accent2"/>
                </a:solidFill>
              </a:rPr>
              <a:t>1 Pet. 1:22, 1 Jn. 3:14</a:t>
            </a:r>
          </a:p>
          <a:p>
            <a:pPr marL="285750" indent="-285750">
              <a:buFont typeface="Arial" panose="020B0604020202020204" pitchFamily="34" charset="0"/>
              <a:buChar char="•"/>
            </a:pPr>
            <a:r>
              <a:rPr lang="en-US" sz="1400" b="1" dirty="0">
                <a:solidFill>
                  <a:schemeClr val="accent2"/>
                </a:solidFill>
              </a:rPr>
              <a:t>Allow for restoration—</a:t>
            </a:r>
            <a:r>
              <a:rPr lang="en-US" sz="1100" dirty="0">
                <a:solidFill>
                  <a:schemeClr val="accent2"/>
                </a:solidFill>
              </a:rPr>
              <a:t>2 Cor. 2: 5-11, Col. 3:13-14</a:t>
            </a:r>
          </a:p>
          <a:p>
            <a:pPr marL="285750" indent="-285750">
              <a:buFont typeface="Arial" panose="020B0604020202020204" pitchFamily="34" charset="0"/>
              <a:buChar char="•"/>
            </a:pPr>
            <a:r>
              <a:rPr lang="en-US" sz="1400" b="1" dirty="0">
                <a:solidFill>
                  <a:schemeClr val="accent2"/>
                </a:solidFill>
              </a:rPr>
              <a:t>Encourage each other</a:t>
            </a:r>
            <a:r>
              <a:rPr lang="en-US" sz="1400" dirty="0">
                <a:solidFill>
                  <a:schemeClr val="accent2"/>
                </a:solidFill>
              </a:rPr>
              <a:t>—</a:t>
            </a:r>
            <a:r>
              <a:rPr lang="en-US" sz="1100" dirty="0">
                <a:solidFill>
                  <a:schemeClr val="accent2"/>
                </a:solidFill>
              </a:rPr>
              <a:t>Heb. 10:25</a:t>
            </a:r>
          </a:p>
          <a:p>
            <a:pPr marL="285750" indent="-285750">
              <a:buFont typeface="Arial" panose="020B0604020202020204" pitchFamily="34" charset="0"/>
              <a:buChar char="•"/>
            </a:pPr>
            <a:r>
              <a:rPr lang="en-US" sz="1400" b="1" dirty="0">
                <a:solidFill>
                  <a:schemeClr val="accent2"/>
                </a:solidFill>
              </a:rPr>
              <a:t>Share with each other</a:t>
            </a:r>
            <a:r>
              <a:rPr lang="en-US" sz="1400" dirty="0">
                <a:solidFill>
                  <a:schemeClr val="accent2"/>
                </a:solidFill>
              </a:rPr>
              <a:t>—</a:t>
            </a:r>
            <a:r>
              <a:rPr lang="en-US" sz="1100" dirty="0">
                <a:solidFill>
                  <a:schemeClr val="accent2"/>
                </a:solidFill>
              </a:rPr>
              <a:t>Acts 4:32-35</a:t>
            </a:r>
          </a:p>
          <a:p>
            <a:pPr marL="285750" indent="-285750">
              <a:buFont typeface="Arial" panose="020B0604020202020204" pitchFamily="34" charset="0"/>
              <a:buChar char="•"/>
            </a:pPr>
            <a:r>
              <a:rPr lang="en-US" sz="1400" b="1" dirty="0">
                <a:solidFill>
                  <a:schemeClr val="accent2"/>
                </a:solidFill>
              </a:rPr>
              <a:t>Show proper respect for everyone</a:t>
            </a:r>
            <a:r>
              <a:rPr lang="en-US" sz="1400" dirty="0">
                <a:solidFill>
                  <a:schemeClr val="accent2"/>
                </a:solidFill>
              </a:rPr>
              <a:t>—</a:t>
            </a:r>
            <a:r>
              <a:rPr lang="en-US" sz="1100" dirty="0">
                <a:solidFill>
                  <a:schemeClr val="accent2"/>
                </a:solidFill>
              </a:rPr>
              <a:t>1 Pet. 2:17</a:t>
            </a:r>
          </a:p>
          <a:p>
            <a:pPr marL="285750" indent="-285750">
              <a:buFont typeface="Arial" panose="020B0604020202020204" pitchFamily="34" charset="0"/>
              <a:buChar char="•"/>
            </a:pPr>
            <a:r>
              <a:rPr lang="en-US" sz="1400" b="1" dirty="0">
                <a:solidFill>
                  <a:schemeClr val="accent2"/>
                </a:solidFill>
              </a:rPr>
              <a:t>Care for needs</a:t>
            </a:r>
            <a:r>
              <a:rPr lang="en-US" sz="1400" dirty="0">
                <a:solidFill>
                  <a:schemeClr val="accent2"/>
                </a:solidFill>
              </a:rPr>
              <a:t>—</a:t>
            </a:r>
            <a:r>
              <a:rPr lang="en-US" sz="1100" dirty="0">
                <a:solidFill>
                  <a:schemeClr val="accent2"/>
                </a:solidFill>
              </a:rPr>
              <a:t>1 Tim. 5:1-16, 1 Jn. 3:17</a:t>
            </a:r>
          </a:p>
          <a:p>
            <a:pPr marL="285750" indent="-285750">
              <a:buFont typeface="Arial" panose="020B0604020202020204" pitchFamily="34" charset="0"/>
              <a:buChar char="•"/>
            </a:pPr>
            <a:r>
              <a:rPr lang="en-US" sz="1400" b="1" dirty="0">
                <a:solidFill>
                  <a:schemeClr val="accent2"/>
                </a:solidFill>
              </a:rPr>
              <a:t>Do good in the world</a:t>
            </a:r>
            <a:r>
              <a:rPr lang="en-US" sz="1400" dirty="0">
                <a:solidFill>
                  <a:schemeClr val="accent2"/>
                </a:solidFill>
              </a:rPr>
              <a:t>—</a:t>
            </a:r>
            <a:r>
              <a:rPr lang="en-US" sz="1100" dirty="0">
                <a:solidFill>
                  <a:schemeClr val="accent2"/>
                </a:solidFill>
              </a:rPr>
              <a:t>Gal. 6:10</a:t>
            </a:r>
          </a:p>
          <a:p>
            <a:pPr marL="285750" indent="-285750">
              <a:buFont typeface="Arial" panose="020B0604020202020204" pitchFamily="34" charset="0"/>
              <a:buChar char="•"/>
            </a:pPr>
            <a:r>
              <a:rPr lang="en-US" sz="1400" b="1" dirty="0">
                <a:solidFill>
                  <a:schemeClr val="accent2"/>
                </a:solidFill>
              </a:rPr>
              <a:t>Teach in wisdom</a:t>
            </a:r>
            <a:r>
              <a:rPr lang="en-US" sz="1400" dirty="0">
                <a:solidFill>
                  <a:schemeClr val="accent2"/>
                </a:solidFill>
              </a:rPr>
              <a:t>—</a:t>
            </a:r>
            <a:r>
              <a:rPr lang="en-US" sz="1100" dirty="0">
                <a:solidFill>
                  <a:schemeClr val="accent2"/>
                </a:solidFill>
              </a:rPr>
              <a:t>Eph. 4:14-16</a:t>
            </a:r>
          </a:p>
        </p:txBody>
      </p:sp>
      <p:sp>
        <p:nvSpPr>
          <p:cNvPr id="8" name="TextBox 7">
            <a:extLst>
              <a:ext uri="{FF2B5EF4-FFF2-40B4-BE49-F238E27FC236}">
                <a16:creationId xmlns:a16="http://schemas.microsoft.com/office/drawing/2014/main" id="{E1300BCB-D823-EF92-7F23-8BF8CAF8E63E}"/>
              </a:ext>
            </a:extLst>
          </p:cNvPr>
          <p:cNvSpPr txBox="1">
            <a:spLocks/>
          </p:cNvSpPr>
          <p:nvPr/>
        </p:nvSpPr>
        <p:spPr>
          <a:xfrm>
            <a:off x="2689860" y="1615062"/>
            <a:ext cx="2596896" cy="344709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Ministry to the world—evangelism and mercy</a:t>
            </a:r>
          </a:p>
          <a:p>
            <a:endParaRPr lang="en-US" sz="1050" b="1" dirty="0">
              <a:solidFill>
                <a:schemeClr val="accent2"/>
              </a:solidFill>
            </a:endParaRPr>
          </a:p>
          <a:p>
            <a:r>
              <a:rPr lang="en-US" sz="1400" i="1" dirty="0">
                <a:solidFill>
                  <a:schemeClr val="accent2"/>
                </a:solidFill>
              </a:rPr>
              <a:t>But you will receive power when the Holy Spirit comes on you; and you will be my witnesses in Jerusalem, and in all Judea and Samaria, and to the ends of the earth. </a:t>
            </a:r>
            <a:r>
              <a:rPr lang="en-US" sz="1100" i="1" dirty="0">
                <a:solidFill>
                  <a:schemeClr val="accent2"/>
                </a:solidFill>
              </a:rPr>
              <a:t>(Acts 1:8)</a:t>
            </a:r>
          </a:p>
          <a:p>
            <a:endParaRPr lang="en-US" sz="1050" i="1" dirty="0">
              <a:solidFill>
                <a:schemeClr val="accent2"/>
              </a:solidFill>
            </a:endParaRPr>
          </a:p>
          <a:p>
            <a:r>
              <a:rPr lang="en-US" sz="1400" b="1" dirty="0">
                <a:solidFill>
                  <a:schemeClr val="accent2"/>
                </a:solidFill>
              </a:rPr>
              <a:t>The Church is to minister to God which involves worship, adoration and thanksgiving—through prayer, praise, song and in all things. </a:t>
            </a:r>
          </a:p>
          <a:p>
            <a:r>
              <a:rPr lang="en-US" sz="1100" dirty="0">
                <a:solidFill>
                  <a:schemeClr val="accent2"/>
                </a:solidFill>
              </a:rPr>
              <a:t>(Matt. 28:18-20, 1 </a:t>
            </a:r>
            <a:r>
              <a:rPr lang="en-US" sz="1100" dirty="0" err="1">
                <a:solidFill>
                  <a:schemeClr val="accent2"/>
                </a:solidFill>
              </a:rPr>
              <a:t>Thes</a:t>
            </a:r>
            <a:r>
              <a:rPr lang="en-US" sz="1100" dirty="0">
                <a:solidFill>
                  <a:schemeClr val="accent2"/>
                </a:solidFill>
              </a:rPr>
              <a:t>. 2:8, 2 Tim. 4:2)</a:t>
            </a:r>
          </a:p>
        </p:txBody>
      </p:sp>
      <p:grpSp>
        <p:nvGrpSpPr>
          <p:cNvPr id="3" name="Group 2">
            <a:extLst>
              <a:ext uri="{FF2B5EF4-FFF2-40B4-BE49-F238E27FC236}">
                <a16:creationId xmlns:a16="http://schemas.microsoft.com/office/drawing/2014/main" id="{23A922EE-A316-17FF-D472-D40886B9FDD8}"/>
              </a:ext>
            </a:extLst>
          </p:cNvPr>
          <p:cNvGrpSpPr/>
          <p:nvPr/>
        </p:nvGrpSpPr>
        <p:grpSpPr>
          <a:xfrm>
            <a:off x="471319" y="5158095"/>
            <a:ext cx="4238962" cy="863538"/>
            <a:chOff x="614575" y="5153047"/>
            <a:chExt cx="4238962" cy="863538"/>
          </a:xfrm>
        </p:grpSpPr>
        <p:pic>
          <p:nvPicPr>
            <p:cNvPr id="6146" name="Picture 2">
              <a:extLst>
                <a:ext uri="{FF2B5EF4-FFF2-40B4-BE49-F238E27FC236}">
                  <a16:creationId xmlns:a16="http://schemas.microsoft.com/office/drawing/2014/main" id="{9825E25F-C3B3-B410-B464-9E2FD4853E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709"/>
            <a:stretch/>
          </p:blipFill>
          <p:spPr bwMode="auto">
            <a:xfrm>
              <a:off x="614575" y="5153047"/>
              <a:ext cx="2096621" cy="863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CD0435C9-6D5B-BE02-453C-A163CEFC35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762"/>
            <a:stretch/>
          </p:blipFill>
          <p:spPr bwMode="auto">
            <a:xfrm flipH="1">
              <a:off x="2711196" y="5153047"/>
              <a:ext cx="2142341" cy="8635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842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2456688" y="1718983"/>
            <a:ext cx="6441141" cy="298543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The Lord’s Supper (Communion, Holy Communion, Breaking of Bread)</a:t>
            </a:r>
          </a:p>
          <a:p>
            <a:r>
              <a:rPr lang="en-US" sz="1400" dirty="0">
                <a:solidFill>
                  <a:schemeClr val="accent2"/>
                </a:solidFill>
              </a:rPr>
              <a:t>Jesus instituted the Lord’s Supper in conjunction with His observance of the Passover, a celebration described in the OT. </a:t>
            </a:r>
          </a:p>
          <a:p>
            <a:endParaRPr lang="en-US" sz="900" dirty="0">
              <a:solidFill>
                <a:schemeClr val="accent2"/>
              </a:solidFill>
            </a:endParaRPr>
          </a:p>
          <a:p>
            <a:r>
              <a:rPr lang="en-US" sz="1400" dirty="0">
                <a:solidFill>
                  <a:schemeClr val="accent2"/>
                </a:solidFill>
              </a:rPr>
              <a:t>The Passover was a special meal observed once a year as a reminder of God’s deliverance from slavery in Egypt (Ex. 12:1-30). Jesus established the Lord’s Supper for all Christians (1 Cor. 11:23-26). It is a reminder of His sacrifice to redeem and justify mankind. </a:t>
            </a:r>
          </a:p>
          <a:p>
            <a:endParaRPr lang="en-US" sz="900" dirty="0">
              <a:solidFill>
                <a:schemeClr val="accent2"/>
              </a:solidFill>
            </a:endParaRPr>
          </a:p>
          <a:p>
            <a:r>
              <a:rPr lang="en-US" sz="1400" dirty="0">
                <a:solidFill>
                  <a:schemeClr val="accent2"/>
                </a:solidFill>
              </a:rPr>
              <a:t>This special meal became a custom almost immediately and is regularly observed weekly, monthly, or quarterly depending on the local church. It is a time of worship, self-examination and remembrance. </a:t>
            </a:r>
          </a:p>
          <a:p>
            <a:endParaRPr lang="en-US" sz="1050" dirty="0">
              <a:solidFill>
                <a:schemeClr val="accent2"/>
              </a:solidFill>
            </a:endParaRPr>
          </a:p>
          <a:p>
            <a:r>
              <a:rPr lang="en-US" sz="1050" dirty="0">
                <a:solidFill>
                  <a:schemeClr val="accent2"/>
                </a:solidFill>
              </a:rPr>
              <a:t>Matt. 26:26-29, Mk. 14:22-26, Lk. 22:14-20, 1 Cor. 11:23-33</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Ordinances (ceremonies) of the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4C8072F8-EDD7-1A93-154E-7E5F277E5522}"/>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
        <p:nvSpPr>
          <p:cNvPr id="7" name="TextBox 6">
            <a:extLst>
              <a:ext uri="{FF2B5EF4-FFF2-40B4-BE49-F238E27FC236}">
                <a16:creationId xmlns:a16="http://schemas.microsoft.com/office/drawing/2014/main" id="{9BCDD065-D9F7-05B5-41B5-08820A59CA2D}"/>
              </a:ext>
            </a:extLst>
          </p:cNvPr>
          <p:cNvSpPr txBox="1">
            <a:spLocks/>
          </p:cNvSpPr>
          <p:nvPr/>
        </p:nvSpPr>
        <p:spPr>
          <a:xfrm>
            <a:off x="152400" y="4749005"/>
            <a:ext cx="6720840" cy="120032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Water Baptism</a:t>
            </a:r>
          </a:p>
          <a:p>
            <a:r>
              <a:rPr lang="en-US" sz="1400" dirty="0">
                <a:solidFill>
                  <a:schemeClr val="accent2"/>
                </a:solidFill>
              </a:rPr>
              <a:t>The act of professing your belief in Jesus’ sacrifice and acceptance of His Lordship in your life by being immersed in water. Early believers practiced this custom and Jesus endorsed its practice through His own baptism and the command to baptize future believers.</a:t>
            </a:r>
          </a:p>
        </p:txBody>
      </p:sp>
      <p:pic>
        <p:nvPicPr>
          <p:cNvPr id="7170" name="Picture 2">
            <a:extLst>
              <a:ext uri="{FF2B5EF4-FFF2-40B4-BE49-F238E27FC236}">
                <a16:creationId xmlns:a16="http://schemas.microsoft.com/office/drawing/2014/main" id="{0A0A055B-5BE6-CB21-399C-94E283FFC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18982"/>
            <a:ext cx="2286000" cy="155761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F8FA5F5-091B-0662-C129-756C1D2F6B1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199" y="4749005"/>
            <a:ext cx="1963629" cy="130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9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286232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NT teaches the local church (believers) to be pleasing in the sight of God and to live godly lives. </a:t>
            </a:r>
            <a:r>
              <a:rPr lang="en-US" sz="2000" dirty="0">
                <a:solidFill>
                  <a:schemeClr val="accent2"/>
                </a:solidFill>
              </a:rPr>
              <a:t> It also encourages them to continue in their faith. The Gospels </a:t>
            </a:r>
            <a:r>
              <a:rPr lang="en-US" sz="1600" dirty="0">
                <a:solidFill>
                  <a:schemeClr val="accent2"/>
                </a:solidFill>
              </a:rPr>
              <a:t>(Matthew, Mark, Luke, John) </a:t>
            </a:r>
            <a:r>
              <a:rPr lang="en-US" sz="2000" dirty="0">
                <a:solidFill>
                  <a:schemeClr val="accent2"/>
                </a:solidFill>
              </a:rPr>
              <a:t>record Jesus’ teachings about the church, Acts records the history or the church, and the letters </a:t>
            </a:r>
            <a:r>
              <a:rPr lang="en-US" sz="1600" dirty="0">
                <a:solidFill>
                  <a:schemeClr val="accent2"/>
                </a:solidFill>
              </a:rPr>
              <a:t>(Romans, Corinthians, Galatians, Ephesians, Philippians, Colossians, Thessalonians) </a:t>
            </a:r>
            <a:r>
              <a:rPr lang="en-US" sz="2000" dirty="0">
                <a:solidFill>
                  <a:schemeClr val="accent2"/>
                </a:solidFill>
              </a:rPr>
              <a:t>were written to specific local churches to address problems and provide solutions and sound teaching. The other books were written to encourage believers </a:t>
            </a:r>
            <a:r>
              <a:rPr lang="en-US" sz="1600" dirty="0">
                <a:solidFill>
                  <a:schemeClr val="accent2"/>
                </a:solidFill>
              </a:rPr>
              <a:t>(Timothy, Titus, Philemon, Hebrews, James, Peter, John, Jude)</a:t>
            </a:r>
            <a:r>
              <a:rPr lang="en-US" sz="2000" dirty="0">
                <a:solidFill>
                  <a:schemeClr val="accent2"/>
                </a:solidFill>
              </a:rPr>
              <a:t>. Revelation describes what happens to the church in the end times. </a:t>
            </a:r>
            <a:endParaRPr lang="en-US" dirty="0">
              <a:solidFill>
                <a:schemeClr val="accent2"/>
              </a:solidFill>
            </a:endParaRP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Local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8194" name="Picture 2">
            <a:extLst>
              <a:ext uri="{FF2B5EF4-FFF2-40B4-BE49-F238E27FC236}">
                <a16:creationId xmlns:a16="http://schemas.microsoft.com/office/drawing/2014/main" id="{3BD33FF7-D5B5-3FBB-BDF8-AEAF8A41A5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1795" y="4267210"/>
            <a:ext cx="340355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409342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The local church—its organization</a:t>
            </a:r>
          </a:p>
          <a:p>
            <a:endParaRPr lang="en-US" sz="1200" b="1" dirty="0">
              <a:solidFill>
                <a:schemeClr val="accent2"/>
              </a:solidFill>
            </a:endParaRPr>
          </a:p>
          <a:p>
            <a:r>
              <a:rPr lang="en-US" sz="2000" b="1" dirty="0">
                <a:solidFill>
                  <a:schemeClr val="accent2"/>
                </a:solidFill>
              </a:rPr>
              <a:t>The local church is composed of like-minded believers meeting together withing a community. </a:t>
            </a:r>
            <a:r>
              <a:rPr lang="en-US" sz="2000" dirty="0">
                <a:solidFill>
                  <a:schemeClr val="accent2"/>
                </a:solidFill>
              </a:rPr>
              <a:t>The local churches are sometimes called “congregations.” There may be more than one local church within a community. God has given gifts of service to the believers of each church to allow it to operate as a complete living entity. These gifts are apostles, prophets, evangelists, pastors and teachers. </a:t>
            </a:r>
          </a:p>
          <a:p>
            <a:endParaRPr lang="en-US" sz="2000" dirty="0">
              <a:solidFill>
                <a:schemeClr val="accent2"/>
              </a:solidFill>
            </a:endParaRPr>
          </a:p>
          <a:p>
            <a:r>
              <a:rPr lang="en-US" sz="2000" i="1" dirty="0">
                <a:solidFill>
                  <a:schemeClr val="accent2"/>
                </a:solidFill>
              </a:rPr>
              <a:t>To prepare God’s people for works of service so that the body of Christ may be built up until we all reach unity in the faith and in the knowledge of the Son of God and become mature, attaining to the whole measure of the fullness of Christ. (Eph. 4:12-13)</a:t>
            </a:r>
            <a:endParaRPr lang="en-US" i="1" dirty="0">
              <a:solidFill>
                <a:schemeClr val="accent2"/>
              </a:solidFill>
            </a:endParaRP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Local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10242" name="Picture 2">
            <a:extLst>
              <a:ext uri="{FF2B5EF4-FFF2-40B4-BE49-F238E27FC236}">
                <a16:creationId xmlns:a16="http://schemas.microsoft.com/office/drawing/2014/main" id="{49CCF951-F55A-DC96-C85F-7BB1D29118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8896" y="304800"/>
            <a:ext cx="2210490" cy="156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1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409342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The local church—its organization</a:t>
            </a:r>
          </a:p>
          <a:p>
            <a:endParaRPr lang="en-US" sz="1200" b="1" dirty="0">
              <a:solidFill>
                <a:schemeClr val="accent2"/>
              </a:solidFill>
            </a:endParaRPr>
          </a:p>
          <a:p>
            <a:r>
              <a:rPr lang="en-US" sz="2000" b="1" dirty="0">
                <a:solidFill>
                  <a:schemeClr val="accent2"/>
                </a:solidFill>
              </a:rPr>
              <a:t>The local church operates like a body with each member doing his/her part—just as each part of the human body does its part—to make the whole complete. </a:t>
            </a:r>
            <a:r>
              <a:rPr lang="en-US" sz="2000" dirty="0">
                <a:solidFill>
                  <a:schemeClr val="accent2"/>
                </a:solidFill>
              </a:rPr>
              <a:t>It is self-governing, self propagating, and self financing. Each member provides financial support to his local church and other churches as needed. </a:t>
            </a:r>
          </a:p>
          <a:p>
            <a:endParaRPr lang="en-US" sz="1400" dirty="0">
              <a:solidFill>
                <a:schemeClr val="accent2"/>
              </a:solidFill>
            </a:endParaRPr>
          </a:p>
          <a:p>
            <a:r>
              <a:rPr lang="en-US" sz="2000" i="1" dirty="0">
                <a:solidFill>
                  <a:schemeClr val="accent2"/>
                </a:solidFill>
              </a:rPr>
              <a:t>From Him [Jesus] the whole body, joined and held together by every supporting ligament, grows and builds itself up in love, as each part does its work. (Eph. 4:16)</a:t>
            </a:r>
          </a:p>
          <a:p>
            <a:endParaRPr lang="en-US" sz="1200" i="1" dirty="0">
              <a:solidFill>
                <a:schemeClr val="accent2"/>
              </a:solidFill>
            </a:endParaRPr>
          </a:p>
          <a:p>
            <a:r>
              <a:rPr lang="en-US" sz="2000" i="1" dirty="0">
                <a:solidFill>
                  <a:schemeClr val="accent2"/>
                </a:solidFill>
              </a:rPr>
              <a:t>Now we are the body of Christ, and each one of you is a part of it. </a:t>
            </a:r>
          </a:p>
          <a:p>
            <a:r>
              <a:rPr lang="en-US" sz="2000" i="1" dirty="0">
                <a:solidFill>
                  <a:schemeClr val="accent2"/>
                </a:solidFill>
              </a:rPr>
              <a:t>(1 Cor. 12:27)</a:t>
            </a:r>
            <a:endParaRPr lang="en-US" i="1" dirty="0">
              <a:solidFill>
                <a:schemeClr val="accent2"/>
              </a:solidFill>
            </a:endParaRP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Local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9218" name="Picture 2">
            <a:extLst>
              <a:ext uri="{FF2B5EF4-FFF2-40B4-BE49-F238E27FC236}">
                <a16:creationId xmlns:a16="http://schemas.microsoft.com/office/drawing/2014/main" id="{813E95DD-490A-7A75-D1EF-D5D1D7D58D9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778" b="90000" l="7798" r="90222">
                        <a14:foregroundMark x1="10182" y1="29500" x2="7838" y2="49833"/>
                        <a14:foregroundMark x1="7838" y1="49833" x2="10182" y2="59889"/>
                        <a14:foregroundMark x1="35192" y1="9722" x2="52040" y2="8778"/>
                        <a14:foregroundMark x1="52040" y1="8778" x2="63111" y2="9444"/>
                        <a14:foregroundMark x1="90182" y1="34056" x2="91192" y2="43556"/>
                        <a14:foregroundMark x1="91192" y1="43556" x2="90222" y2="53556"/>
                        <a14:foregroundMark x1="90222" y1="53556" x2="89818" y2="54944"/>
                      </a14:backgroundRemoval>
                    </a14:imgEffect>
                  </a14:imgLayer>
                </a14:imgProps>
              </a:ext>
              <a:ext uri="{28A0092B-C50C-407E-A947-70E740481C1C}">
                <a14:useLocalDpi xmlns:a14="http://schemas.microsoft.com/office/drawing/2010/main" val="0"/>
              </a:ext>
            </a:extLst>
          </a:blip>
          <a:srcRect/>
          <a:stretch>
            <a:fillRect/>
          </a:stretch>
        </p:blipFill>
        <p:spPr bwMode="auto">
          <a:xfrm>
            <a:off x="6649591" y="331887"/>
            <a:ext cx="2265809"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39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431656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The local church—its leadership</a:t>
            </a:r>
          </a:p>
          <a:p>
            <a:endParaRPr lang="en-US" sz="1200" b="1" dirty="0">
              <a:solidFill>
                <a:schemeClr val="accent2"/>
              </a:solidFill>
            </a:endParaRPr>
          </a:p>
          <a:p>
            <a:r>
              <a:rPr lang="en-US" sz="2000" b="1" dirty="0">
                <a:solidFill>
                  <a:schemeClr val="accent2"/>
                </a:solidFill>
              </a:rPr>
              <a:t>Scriptures identify elders and deacons as leaders in the local church. </a:t>
            </a:r>
          </a:p>
          <a:p>
            <a:r>
              <a:rPr lang="en-US" sz="2000" dirty="0">
                <a:solidFill>
                  <a:schemeClr val="accent2"/>
                </a:solidFill>
              </a:rPr>
              <a:t>Their qualifications are set forth in the following Scriptures: Acts 6:1-6, 1 Tim. 3:1-14, 5:17, Tit. 1:6-9, 1 Pet. 5:1-11 and Jas. 5:14-15. </a:t>
            </a:r>
          </a:p>
          <a:p>
            <a:endParaRPr lang="en-US" sz="1200" dirty="0">
              <a:solidFill>
                <a:schemeClr val="accent2"/>
              </a:solidFill>
            </a:endParaRPr>
          </a:p>
          <a:p>
            <a:r>
              <a:rPr lang="en-US" sz="2000" dirty="0">
                <a:solidFill>
                  <a:schemeClr val="accent2"/>
                </a:solidFill>
              </a:rPr>
              <a:t>These qualifications can be broken down into four categories.</a:t>
            </a:r>
          </a:p>
          <a:p>
            <a:endParaRPr lang="en-US" sz="800" dirty="0">
              <a:solidFill>
                <a:schemeClr val="accent2"/>
              </a:solidFill>
            </a:endParaRPr>
          </a:p>
          <a:p>
            <a:r>
              <a:rPr lang="en-US" sz="2000" b="1" dirty="0">
                <a:solidFill>
                  <a:schemeClr val="accent2"/>
                </a:solidFill>
              </a:rPr>
              <a:t>Spiritual</a:t>
            </a:r>
            <a:r>
              <a:rPr lang="en-US" sz="2000" dirty="0">
                <a:solidFill>
                  <a:schemeClr val="accent2"/>
                </a:solidFill>
              </a:rPr>
              <a:t>—must have a personal relationship with Christ, must have a recognized calling from God to shepherd His people</a:t>
            </a:r>
          </a:p>
          <a:p>
            <a:r>
              <a:rPr lang="en-US" sz="2000" b="1" dirty="0">
                <a:solidFill>
                  <a:schemeClr val="accent2"/>
                </a:solidFill>
              </a:rPr>
              <a:t>Character</a:t>
            </a:r>
            <a:r>
              <a:rPr lang="en-US" sz="2000" dirty="0">
                <a:solidFill>
                  <a:schemeClr val="accent2"/>
                </a:solidFill>
              </a:rPr>
              <a:t>—their life must be consistent with Scripture, must be known by good character in the church and community</a:t>
            </a:r>
          </a:p>
          <a:p>
            <a:r>
              <a:rPr lang="en-US" sz="2000" b="1" dirty="0">
                <a:solidFill>
                  <a:schemeClr val="accent2"/>
                </a:solidFill>
              </a:rPr>
              <a:t>Family</a:t>
            </a:r>
            <a:r>
              <a:rPr lang="en-US" sz="2000" dirty="0">
                <a:solidFill>
                  <a:schemeClr val="accent2"/>
                </a:solidFill>
              </a:rPr>
              <a:t>—their household must be a model of Christian values and conduct</a:t>
            </a:r>
          </a:p>
          <a:p>
            <a:r>
              <a:rPr lang="en-US" sz="2000" b="1" dirty="0">
                <a:solidFill>
                  <a:schemeClr val="accent2"/>
                </a:solidFill>
              </a:rPr>
              <a:t>Ministry</a:t>
            </a:r>
            <a:r>
              <a:rPr lang="en-US" sz="2000" dirty="0">
                <a:solidFill>
                  <a:schemeClr val="accent2"/>
                </a:solidFill>
              </a:rPr>
              <a:t>—must desire to serve God and others, must be faithful to the Bible, able to teach and willing to act as a shepherd for those in the church </a:t>
            </a:r>
            <a:endParaRPr lang="en-US" i="1" dirty="0">
              <a:solidFill>
                <a:schemeClr val="accent2"/>
              </a:solidFill>
            </a:endParaRP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Local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11266" name="Picture 2">
            <a:extLst>
              <a:ext uri="{FF2B5EF4-FFF2-40B4-BE49-F238E27FC236}">
                <a16:creationId xmlns:a16="http://schemas.microsoft.com/office/drawing/2014/main" id="{7B288A79-F885-0693-A648-2504F7542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48374"/>
            <a:ext cx="1828800" cy="13055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F93BFF3C-3C51-67EE-55D5-76E1B7230A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3025" y="244954"/>
            <a:ext cx="1743075" cy="130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10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310854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The local church—its leadership</a:t>
            </a:r>
          </a:p>
          <a:p>
            <a:endParaRPr lang="en-US" sz="1200" b="1" dirty="0">
              <a:solidFill>
                <a:schemeClr val="accent2"/>
              </a:solidFill>
            </a:endParaRPr>
          </a:p>
          <a:p>
            <a:r>
              <a:rPr lang="en-US" sz="2000" b="1" dirty="0">
                <a:solidFill>
                  <a:schemeClr val="accent2"/>
                </a:solidFill>
              </a:rPr>
              <a:t>Elder (overseer or bishop)—</a:t>
            </a:r>
            <a:r>
              <a:rPr lang="en-US" sz="2000" dirty="0">
                <a:solidFill>
                  <a:schemeClr val="accent2"/>
                </a:solidFill>
              </a:rPr>
              <a:t>give counsel and leadership to those in their church. This is a position requiring sound judgement and God-given authority. All early churches mentioned in Scripture had more than one elder. </a:t>
            </a:r>
          </a:p>
          <a:p>
            <a:endParaRPr lang="en-US" sz="2000" i="1" dirty="0">
              <a:solidFill>
                <a:schemeClr val="accent2"/>
              </a:solidFill>
            </a:endParaRPr>
          </a:p>
          <a:p>
            <a:r>
              <a:rPr lang="en-US" sz="2000" b="1" dirty="0">
                <a:solidFill>
                  <a:schemeClr val="accent2"/>
                </a:solidFill>
              </a:rPr>
              <a:t>Deacon—</a:t>
            </a:r>
            <a:r>
              <a:rPr lang="en-US" sz="2000" dirty="0">
                <a:solidFill>
                  <a:schemeClr val="accent2"/>
                </a:solidFill>
              </a:rPr>
              <a:t>selected by the members of the church. Similar responsibilities to an elder but more physical in nature—visiting those who cannot come to church because of age or ailment, providing aid to those in need, taking care of the church building, etc. </a:t>
            </a:r>
            <a:endParaRPr lang="en-US" b="1" dirty="0">
              <a:solidFill>
                <a:schemeClr val="accent2"/>
              </a:solidFill>
            </a:endParaRP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Local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11266" name="Picture 2">
            <a:extLst>
              <a:ext uri="{FF2B5EF4-FFF2-40B4-BE49-F238E27FC236}">
                <a16:creationId xmlns:a16="http://schemas.microsoft.com/office/drawing/2014/main" id="{7B288A79-F885-0693-A648-2504F7542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586301"/>
            <a:ext cx="1828800" cy="13055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F93BFF3C-3C51-67EE-55D5-76E1B7230A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2325" y="4586301"/>
            <a:ext cx="1743075" cy="130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4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Local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
        <p:nvSpPr>
          <p:cNvPr id="13" name="Rectangle 12">
            <a:extLst>
              <a:ext uri="{FF2B5EF4-FFF2-40B4-BE49-F238E27FC236}">
                <a16:creationId xmlns:a16="http://schemas.microsoft.com/office/drawing/2014/main" id="{B968D8BA-AC25-2C27-57FD-1FF818A40D36}"/>
              </a:ext>
            </a:extLst>
          </p:cNvPr>
          <p:cNvSpPr/>
          <p:nvPr/>
        </p:nvSpPr>
        <p:spPr>
          <a:xfrm>
            <a:off x="3124200" y="3496463"/>
            <a:ext cx="2895599" cy="2559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54EEFBB3-03BC-ED9A-00F0-4CAF804DC336}"/>
              </a:ext>
            </a:extLst>
          </p:cNvPr>
          <p:cNvSpPr/>
          <p:nvPr/>
        </p:nvSpPr>
        <p:spPr>
          <a:xfrm>
            <a:off x="2942665" y="2983257"/>
            <a:ext cx="3258670" cy="5232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847730-98E5-1667-2831-A893F749D0DD}"/>
              </a:ext>
            </a:extLst>
          </p:cNvPr>
          <p:cNvSpPr/>
          <p:nvPr/>
        </p:nvSpPr>
        <p:spPr>
          <a:xfrm>
            <a:off x="4055543" y="2121980"/>
            <a:ext cx="1037665" cy="1086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18623161-6283-C15A-916B-528E6E8F2AB2}"/>
              </a:ext>
            </a:extLst>
          </p:cNvPr>
          <p:cNvSpPr/>
          <p:nvPr/>
        </p:nvSpPr>
        <p:spPr>
          <a:xfrm>
            <a:off x="3867329" y="1648480"/>
            <a:ext cx="1409342" cy="4765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438963F-81D5-AE06-CB1B-95CE3329E0D3}"/>
              </a:ext>
            </a:extLst>
          </p:cNvPr>
          <p:cNvCxnSpPr/>
          <p:nvPr/>
        </p:nvCxnSpPr>
        <p:spPr>
          <a:xfrm>
            <a:off x="3124200" y="5758039"/>
            <a:ext cx="2895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A16F64-6171-EDE5-1C63-55BEFEE5CE93}"/>
              </a:ext>
            </a:extLst>
          </p:cNvPr>
          <p:cNvCxnSpPr/>
          <p:nvPr/>
        </p:nvCxnSpPr>
        <p:spPr>
          <a:xfrm>
            <a:off x="3124200" y="5486400"/>
            <a:ext cx="2895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CE6DFB-3CCB-C9A7-233C-F4A143BF5280}"/>
              </a:ext>
            </a:extLst>
          </p:cNvPr>
          <p:cNvCxnSpPr/>
          <p:nvPr/>
        </p:nvCxnSpPr>
        <p:spPr>
          <a:xfrm>
            <a:off x="3124200" y="5257800"/>
            <a:ext cx="28955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6600651-2859-E670-A83F-C35F27A76E2D}"/>
              </a:ext>
            </a:extLst>
          </p:cNvPr>
          <p:cNvSpPr/>
          <p:nvPr/>
        </p:nvSpPr>
        <p:spPr>
          <a:xfrm>
            <a:off x="4267199" y="4771600"/>
            <a:ext cx="609600" cy="986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8C994-6C12-B352-0EEE-184C110DBA6D}"/>
              </a:ext>
            </a:extLst>
          </p:cNvPr>
          <p:cNvSpPr/>
          <p:nvPr/>
        </p:nvSpPr>
        <p:spPr>
          <a:xfrm>
            <a:off x="4343400" y="5334000"/>
            <a:ext cx="76200"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8FAB57C-BE40-912D-3C3B-0E27EFB628DB}"/>
              </a:ext>
            </a:extLst>
          </p:cNvPr>
          <p:cNvSpPr txBox="1"/>
          <p:nvPr/>
        </p:nvSpPr>
        <p:spPr>
          <a:xfrm>
            <a:off x="4206354" y="5740395"/>
            <a:ext cx="731290" cy="369332"/>
          </a:xfrm>
          <a:prstGeom prst="rect">
            <a:avLst/>
          </a:prstGeom>
          <a:noFill/>
        </p:spPr>
        <p:txBody>
          <a:bodyPr wrap="none" rtlCol="0">
            <a:spAutoFit/>
          </a:bodyPr>
          <a:lstStyle/>
          <a:p>
            <a:r>
              <a:rPr lang="en-US" dirty="0"/>
              <a:t>Jesus</a:t>
            </a:r>
          </a:p>
        </p:txBody>
      </p:sp>
      <p:sp>
        <p:nvSpPr>
          <p:cNvPr id="20" name="TextBox 19">
            <a:extLst>
              <a:ext uri="{FF2B5EF4-FFF2-40B4-BE49-F238E27FC236}">
                <a16:creationId xmlns:a16="http://schemas.microsoft.com/office/drawing/2014/main" id="{E031FD4F-F430-339B-6766-650AAC6501D1}"/>
              </a:ext>
            </a:extLst>
          </p:cNvPr>
          <p:cNvSpPr txBox="1"/>
          <p:nvPr/>
        </p:nvSpPr>
        <p:spPr>
          <a:xfrm>
            <a:off x="3302507" y="5450584"/>
            <a:ext cx="917239" cy="338554"/>
          </a:xfrm>
          <a:prstGeom prst="rect">
            <a:avLst/>
          </a:prstGeom>
          <a:noFill/>
        </p:spPr>
        <p:txBody>
          <a:bodyPr wrap="none" rtlCol="0">
            <a:spAutoFit/>
          </a:bodyPr>
          <a:lstStyle/>
          <a:p>
            <a:r>
              <a:rPr lang="en-US" sz="1600" dirty="0"/>
              <a:t>Apostles</a:t>
            </a:r>
          </a:p>
        </p:txBody>
      </p:sp>
      <p:sp>
        <p:nvSpPr>
          <p:cNvPr id="21" name="TextBox 20">
            <a:extLst>
              <a:ext uri="{FF2B5EF4-FFF2-40B4-BE49-F238E27FC236}">
                <a16:creationId xmlns:a16="http://schemas.microsoft.com/office/drawing/2014/main" id="{C3FC8C9B-FD75-1DE0-4A4F-3F58E9E1C287}"/>
              </a:ext>
            </a:extLst>
          </p:cNvPr>
          <p:cNvSpPr txBox="1"/>
          <p:nvPr/>
        </p:nvSpPr>
        <p:spPr>
          <a:xfrm>
            <a:off x="4994355" y="5432453"/>
            <a:ext cx="954172" cy="338554"/>
          </a:xfrm>
          <a:prstGeom prst="rect">
            <a:avLst/>
          </a:prstGeom>
          <a:noFill/>
        </p:spPr>
        <p:txBody>
          <a:bodyPr wrap="none" rtlCol="0">
            <a:spAutoFit/>
          </a:bodyPr>
          <a:lstStyle/>
          <a:p>
            <a:r>
              <a:rPr lang="en-US" sz="1600" dirty="0"/>
              <a:t>Prophets</a:t>
            </a:r>
          </a:p>
        </p:txBody>
      </p:sp>
      <p:cxnSp>
        <p:nvCxnSpPr>
          <p:cNvPr id="19" name="Straight Connector 18">
            <a:extLst>
              <a:ext uri="{FF2B5EF4-FFF2-40B4-BE49-F238E27FC236}">
                <a16:creationId xmlns:a16="http://schemas.microsoft.com/office/drawing/2014/main" id="{89FDC252-2F56-74D1-EDDD-8B58AD25D299}"/>
              </a:ext>
            </a:extLst>
          </p:cNvPr>
          <p:cNvCxnSpPr/>
          <p:nvPr/>
        </p:nvCxnSpPr>
        <p:spPr>
          <a:xfrm>
            <a:off x="3761126" y="5257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F81A98-FEC0-565C-3D0D-F3CE40DF51D9}"/>
              </a:ext>
            </a:extLst>
          </p:cNvPr>
          <p:cNvCxnSpPr/>
          <p:nvPr/>
        </p:nvCxnSpPr>
        <p:spPr>
          <a:xfrm>
            <a:off x="5334000" y="5257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43611B0-F735-0E02-DF77-7C574D07A16E}"/>
              </a:ext>
            </a:extLst>
          </p:cNvPr>
          <p:cNvSpPr txBox="1"/>
          <p:nvPr/>
        </p:nvSpPr>
        <p:spPr>
          <a:xfrm>
            <a:off x="3065801" y="5202970"/>
            <a:ext cx="761747" cy="307777"/>
          </a:xfrm>
          <a:prstGeom prst="rect">
            <a:avLst/>
          </a:prstGeom>
          <a:noFill/>
        </p:spPr>
        <p:txBody>
          <a:bodyPr wrap="none" rtlCol="0">
            <a:spAutoFit/>
          </a:bodyPr>
          <a:lstStyle/>
          <a:p>
            <a:r>
              <a:rPr lang="en-US" sz="1400" dirty="0"/>
              <a:t>Deacon</a:t>
            </a:r>
          </a:p>
        </p:txBody>
      </p:sp>
      <p:sp>
        <p:nvSpPr>
          <p:cNvPr id="26" name="TextBox 25">
            <a:extLst>
              <a:ext uri="{FF2B5EF4-FFF2-40B4-BE49-F238E27FC236}">
                <a16:creationId xmlns:a16="http://schemas.microsoft.com/office/drawing/2014/main" id="{7C87FFE0-5AAB-9447-03CB-A59C88C153FE}"/>
              </a:ext>
            </a:extLst>
          </p:cNvPr>
          <p:cNvSpPr txBox="1"/>
          <p:nvPr/>
        </p:nvSpPr>
        <p:spPr>
          <a:xfrm>
            <a:off x="5304336" y="5225826"/>
            <a:ext cx="761747" cy="307777"/>
          </a:xfrm>
          <a:prstGeom prst="rect">
            <a:avLst/>
          </a:prstGeom>
          <a:noFill/>
        </p:spPr>
        <p:txBody>
          <a:bodyPr wrap="none" rtlCol="0">
            <a:spAutoFit/>
          </a:bodyPr>
          <a:lstStyle/>
          <a:p>
            <a:r>
              <a:rPr lang="en-US" sz="1400" dirty="0"/>
              <a:t>Deacon</a:t>
            </a:r>
          </a:p>
        </p:txBody>
      </p:sp>
      <p:sp>
        <p:nvSpPr>
          <p:cNvPr id="27" name="TextBox 26">
            <a:extLst>
              <a:ext uri="{FF2B5EF4-FFF2-40B4-BE49-F238E27FC236}">
                <a16:creationId xmlns:a16="http://schemas.microsoft.com/office/drawing/2014/main" id="{3EAA3A80-A362-98A4-6964-C9A10407362B}"/>
              </a:ext>
            </a:extLst>
          </p:cNvPr>
          <p:cNvSpPr txBox="1"/>
          <p:nvPr/>
        </p:nvSpPr>
        <p:spPr>
          <a:xfrm>
            <a:off x="3754611" y="5224342"/>
            <a:ext cx="572593" cy="307777"/>
          </a:xfrm>
          <a:prstGeom prst="rect">
            <a:avLst/>
          </a:prstGeom>
          <a:noFill/>
        </p:spPr>
        <p:txBody>
          <a:bodyPr wrap="none" rtlCol="0">
            <a:spAutoFit/>
          </a:bodyPr>
          <a:lstStyle/>
          <a:p>
            <a:r>
              <a:rPr lang="en-US" sz="1400" dirty="0"/>
              <a:t>Elder</a:t>
            </a:r>
          </a:p>
        </p:txBody>
      </p:sp>
      <p:sp>
        <p:nvSpPr>
          <p:cNvPr id="28" name="TextBox 27">
            <a:extLst>
              <a:ext uri="{FF2B5EF4-FFF2-40B4-BE49-F238E27FC236}">
                <a16:creationId xmlns:a16="http://schemas.microsoft.com/office/drawing/2014/main" id="{418D16B7-8B35-B7F8-6415-99D06BA1C968}"/>
              </a:ext>
            </a:extLst>
          </p:cNvPr>
          <p:cNvSpPr txBox="1"/>
          <p:nvPr/>
        </p:nvSpPr>
        <p:spPr>
          <a:xfrm>
            <a:off x="4826021" y="5219343"/>
            <a:ext cx="572593" cy="307777"/>
          </a:xfrm>
          <a:prstGeom prst="rect">
            <a:avLst/>
          </a:prstGeom>
          <a:noFill/>
        </p:spPr>
        <p:txBody>
          <a:bodyPr wrap="none" rtlCol="0">
            <a:spAutoFit/>
          </a:bodyPr>
          <a:lstStyle/>
          <a:p>
            <a:r>
              <a:rPr lang="en-US" sz="1400" dirty="0"/>
              <a:t>Elder</a:t>
            </a:r>
          </a:p>
        </p:txBody>
      </p:sp>
      <p:sp>
        <p:nvSpPr>
          <p:cNvPr id="22" name="Rectangle: Rounded Corners 21">
            <a:extLst>
              <a:ext uri="{FF2B5EF4-FFF2-40B4-BE49-F238E27FC236}">
                <a16:creationId xmlns:a16="http://schemas.microsoft.com/office/drawing/2014/main" id="{1B42D8E7-F288-ECAA-CDB8-40691580E788}"/>
              </a:ext>
            </a:extLst>
          </p:cNvPr>
          <p:cNvSpPr/>
          <p:nvPr/>
        </p:nvSpPr>
        <p:spPr>
          <a:xfrm>
            <a:off x="3130295" y="4926027"/>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Hannah</a:t>
            </a:r>
          </a:p>
        </p:txBody>
      </p:sp>
      <p:sp>
        <p:nvSpPr>
          <p:cNvPr id="30" name="Rectangle: Rounded Corners 29">
            <a:extLst>
              <a:ext uri="{FF2B5EF4-FFF2-40B4-BE49-F238E27FC236}">
                <a16:creationId xmlns:a16="http://schemas.microsoft.com/office/drawing/2014/main" id="{D5D5B651-8799-4828-E5CD-DED08FADCF37}"/>
              </a:ext>
            </a:extLst>
          </p:cNvPr>
          <p:cNvSpPr/>
          <p:nvPr/>
        </p:nvSpPr>
        <p:spPr>
          <a:xfrm>
            <a:off x="3124199" y="4763258"/>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Victor</a:t>
            </a:r>
          </a:p>
        </p:txBody>
      </p:sp>
      <p:sp>
        <p:nvSpPr>
          <p:cNvPr id="31" name="Rectangle: Rounded Corners 30">
            <a:extLst>
              <a:ext uri="{FF2B5EF4-FFF2-40B4-BE49-F238E27FC236}">
                <a16:creationId xmlns:a16="http://schemas.microsoft.com/office/drawing/2014/main" id="{3BB87DA7-364A-C671-89C6-E6D1C94229DA}"/>
              </a:ext>
            </a:extLst>
          </p:cNvPr>
          <p:cNvSpPr/>
          <p:nvPr/>
        </p:nvSpPr>
        <p:spPr>
          <a:xfrm>
            <a:off x="4175643" y="4444548"/>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54E9AF4A-E63C-74BF-B992-62C7CBBF1A72}"/>
              </a:ext>
            </a:extLst>
          </p:cNvPr>
          <p:cNvSpPr/>
          <p:nvPr/>
        </p:nvSpPr>
        <p:spPr>
          <a:xfrm rot="5400000">
            <a:off x="3844240" y="4845572"/>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Kyle</a:t>
            </a:r>
          </a:p>
        </p:txBody>
      </p:sp>
      <p:sp>
        <p:nvSpPr>
          <p:cNvPr id="33" name="Rectangle: Rounded Corners 32">
            <a:extLst>
              <a:ext uri="{FF2B5EF4-FFF2-40B4-BE49-F238E27FC236}">
                <a16:creationId xmlns:a16="http://schemas.microsoft.com/office/drawing/2014/main" id="{88B17D1F-6188-4191-3534-73E688DB2DC8}"/>
              </a:ext>
            </a:extLst>
          </p:cNvPr>
          <p:cNvSpPr/>
          <p:nvPr/>
        </p:nvSpPr>
        <p:spPr>
          <a:xfrm>
            <a:off x="5724150" y="4411090"/>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743135B-79B1-FB01-A0ED-52169950CCD1}"/>
              </a:ext>
            </a:extLst>
          </p:cNvPr>
          <p:cNvSpPr/>
          <p:nvPr/>
        </p:nvSpPr>
        <p:spPr>
          <a:xfrm>
            <a:off x="5258974" y="4921026"/>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Marcus</a:t>
            </a:r>
          </a:p>
        </p:txBody>
      </p:sp>
      <p:sp>
        <p:nvSpPr>
          <p:cNvPr id="35" name="Rectangle: Rounded Corners 34">
            <a:extLst>
              <a:ext uri="{FF2B5EF4-FFF2-40B4-BE49-F238E27FC236}">
                <a16:creationId xmlns:a16="http://schemas.microsoft.com/office/drawing/2014/main" id="{0A9DAAA1-68C6-2EA4-1E8F-75562AE7F0B3}"/>
              </a:ext>
            </a:extLst>
          </p:cNvPr>
          <p:cNvSpPr/>
          <p:nvPr/>
        </p:nvSpPr>
        <p:spPr>
          <a:xfrm rot="5400000">
            <a:off x="4836121" y="4851092"/>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Tony</a:t>
            </a:r>
          </a:p>
        </p:txBody>
      </p:sp>
      <p:sp>
        <p:nvSpPr>
          <p:cNvPr id="36" name="Rectangle: Rounded Corners 35">
            <a:extLst>
              <a:ext uri="{FF2B5EF4-FFF2-40B4-BE49-F238E27FC236}">
                <a16:creationId xmlns:a16="http://schemas.microsoft.com/office/drawing/2014/main" id="{373C3E88-0F57-4AEB-DE1F-E07286997C24}"/>
              </a:ext>
            </a:extLst>
          </p:cNvPr>
          <p:cNvSpPr/>
          <p:nvPr/>
        </p:nvSpPr>
        <p:spPr>
          <a:xfrm>
            <a:off x="5252668" y="4748839"/>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Mary</a:t>
            </a:r>
          </a:p>
        </p:txBody>
      </p:sp>
      <p:sp>
        <p:nvSpPr>
          <p:cNvPr id="37" name="Rectangle: Rounded Corners 36">
            <a:extLst>
              <a:ext uri="{FF2B5EF4-FFF2-40B4-BE49-F238E27FC236}">
                <a16:creationId xmlns:a16="http://schemas.microsoft.com/office/drawing/2014/main" id="{62BCBC8E-75A5-D9DB-66A0-07E28A9DA4C8}"/>
              </a:ext>
            </a:extLst>
          </p:cNvPr>
          <p:cNvSpPr/>
          <p:nvPr/>
        </p:nvSpPr>
        <p:spPr>
          <a:xfrm>
            <a:off x="3123024" y="4436206"/>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AA366CBF-5623-F755-1892-6118DA352628}"/>
              </a:ext>
            </a:extLst>
          </p:cNvPr>
          <p:cNvSpPr/>
          <p:nvPr/>
        </p:nvSpPr>
        <p:spPr>
          <a:xfrm>
            <a:off x="5258949" y="3513951"/>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87BB737-FE8D-FA6D-4C76-D3D17BBC63C9}"/>
              </a:ext>
            </a:extLst>
          </p:cNvPr>
          <p:cNvSpPr/>
          <p:nvPr/>
        </p:nvSpPr>
        <p:spPr>
          <a:xfrm>
            <a:off x="3123024" y="3519427"/>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4BBDFC6-E338-36E2-DB51-BEE348895957}"/>
              </a:ext>
            </a:extLst>
          </p:cNvPr>
          <p:cNvSpPr/>
          <p:nvPr/>
        </p:nvSpPr>
        <p:spPr>
          <a:xfrm>
            <a:off x="3475499" y="4427360"/>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C053E57E-145A-F4A6-A9FC-2A3978A4FF47}"/>
              </a:ext>
            </a:extLst>
          </p:cNvPr>
          <p:cNvSpPr/>
          <p:nvPr/>
        </p:nvSpPr>
        <p:spPr>
          <a:xfrm>
            <a:off x="3826798" y="4426419"/>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42" name="Rectangle: Rounded Corners 41">
            <a:extLst>
              <a:ext uri="{FF2B5EF4-FFF2-40B4-BE49-F238E27FC236}">
                <a16:creationId xmlns:a16="http://schemas.microsoft.com/office/drawing/2014/main" id="{0A3412B1-28F1-0A6F-8962-4DF3A9FD219B}"/>
              </a:ext>
            </a:extLst>
          </p:cNvPr>
          <p:cNvSpPr/>
          <p:nvPr/>
        </p:nvSpPr>
        <p:spPr>
          <a:xfrm>
            <a:off x="4984382" y="4418982"/>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E5D0805-7AAA-B852-BB9B-378F313B59BA}"/>
              </a:ext>
            </a:extLst>
          </p:cNvPr>
          <p:cNvSpPr/>
          <p:nvPr/>
        </p:nvSpPr>
        <p:spPr>
          <a:xfrm>
            <a:off x="5344888" y="4416700"/>
            <a:ext cx="32932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7A0D50E2-3CEA-7532-95FF-8C1DF3932344}"/>
              </a:ext>
            </a:extLst>
          </p:cNvPr>
          <p:cNvSpPr/>
          <p:nvPr/>
        </p:nvSpPr>
        <p:spPr>
          <a:xfrm rot="5400000">
            <a:off x="3018669" y="3973983"/>
            <a:ext cx="518906"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45" name="Rectangle: Rounded Corners 44">
            <a:extLst>
              <a:ext uri="{FF2B5EF4-FFF2-40B4-BE49-F238E27FC236}">
                <a16:creationId xmlns:a16="http://schemas.microsoft.com/office/drawing/2014/main" id="{784C06A6-8177-5013-AAB6-1C9F68D93EC5}"/>
              </a:ext>
            </a:extLst>
          </p:cNvPr>
          <p:cNvSpPr/>
          <p:nvPr/>
        </p:nvSpPr>
        <p:spPr>
          <a:xfrm rot="5400000">
            <a:off x="5621208" y="3961275"/>
            <a:ext cx="518906"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524F69FB-751A-980D-3A95-FA3C51FF67F6}"/>
              </a:ext>
            </a:extLst>
          </p:cNvPr>
          <p:cNvSpPr/>
          <p:nvPr/>
        </p:nvSpPr>
        <p:spPr>
          <a:xfrm>
            <a:off x="4405589" y="3509247"/>
            <a:ext cx="314222"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56663CE-6513-9B06-5680-6D30B2CAB1A8}"/>
              </a:ext>
            </a:extLst>
          </p:cNvPr>
          <p:cNvSpPr/>
          <p:nvPr/>
        </p:nvSpPr>
        <p:spPr>
          <a:xfrm>
            <a:off x="3928760" y="3509247"/>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AE96B92-2530-9130-78AE-D16AE2CBBA67}"/>
              </a:ext>
            </a:extLst>
          </p:cNvPr>
          <p:cNvSpPr/>
          <p:nvPr/>
        </p:nvSpPr>
        <p:spPr>
          <a:xfrm>
            <a:off x="4766095" y="3509247"/>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49" name="Rectangle: Rounded Corners 48">
            <a:extLst>
              <a:ext uri="{FF2B5EF4-FFF2-40B4-BE49-F238E27FC236}">
                <a16:creationId xmlns:a16="http://schemas.microsoft.com/office/drawing/2014/main" id="{471D1B0C-8CC0-06AC-5712-CD6B0F5C32FC}"/>
              </a:ext>
            </a:extLst>
          </p:cNvPr>
          <p:cNvSpPr/>
          <p:nvPr/>
        </p:nvSpPr>
        <p:spPr>
          <a:xfrm>
            <a:off x="3457745" y="3873107"/>
            <a:ext cx="671159" cy="1195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Moses</a:t>
            </a:r>
          </a:p>
        </p:txBody>
      </p:sp>
      <p:sp>
        <p:nvSpPr>
          <p:cNvPr id="50" name="Rectangle: Rounded Corners 49">
            <a:extLst>
              <a:ext uri="{FF2B5EF4-FFF2-40B4-BE49-F238E27FC236}">
                <a16:creationId xmlns:a16="http://schemas.microsoft.com/office/drawing/2014/main" id="{632B6F6B-BD9F-F4F4-3F4A-BB938BCC3497}"/>
              </a:ext>
            </a:extLst>
          </p:cNvPr>
          <p:cNvSpPr/>
          <p:nvPr/>
        </p:nvSpPr>
        <p:spPr>
          <a:xfrm>
            <a:off x="4933338" y="3878684"/>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Conner</a:t>
            </a:r>
          </a:p>
        </p:txBody>
      </p:sp>
      <p:sp>
        <p:nvSpPr>
          <p:cNvPr id="51" name="Rectangle: Rounded Corners 50">
            <a:extLst>
              <a:ext uri="{FF2B5EF4-FFF2-40B4-BE49-F238E27FC236}">
                <a16:creationId xmlns:a16="http://schemas.microsoft.com/office/drawing/2014/main" id="{34B37FB7-A37F-A02D-6937-A05A956EA0F4}"/>
              </a:ext>
            </a:extLst>
          </p:cNvPr>
          <p:cNvSpPr/>
          <p:nvPr/>
        </p:nvSpPr>
        <p:spPr>
          <a:xfrm>
            <a:off x="4175643" y="4267812"/>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Abigail</a:t>
            </a:r>
          </a:p>
        </p:txBody>
      </p:sp>
      <p:sp>
        <p:nvSpPr>
          <p:cNvPr id="52" name="Rectangle: Rounded Corners 51">
            <a:extLst>
              <a:ext uri="{FF2B5EF4-FFF2-40B4-BE49-F238E27FC236}">
                <a16:creationId xmlns:a16="http://schemas.microsoft.com/office/drawing/2014/main" id="{8FE33BDB-D92C-6C78-4C9E-532C5B4A195D}"/>
              </a:ext>
            </a:extLst>
          </p:cNvPr>
          <p:cNvSpPr/>
          <p:nvPr/>
        </p:nvSpPr>
        <p:spPr>
          <a:xfrm>
            <a:off x="4172178" y="3880711"/>
            <a:ext cx="728238" cy="33291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E11B3C2E-50D0-5BBA-65B7-A91A34F0B0CA}"/>
              </a:ext>
            </a:extLst>
          </p:cNvPr>
          <p:cNvSpPr/>
          <p:nvPr/>
        </p:nvSpPr>
        <p:spPr>
          <a:xfrm>
            <a:off x="4971823" y="4049923"/>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257FE16B-6E49-52ED-6FFD-1A956A89FB80}"/>
              </a:ext>
            </a:extLst>
          </p:cNvPr>
          <p:cNvSpPr/>
          <p:nvPr/>
        </p:nvSpPr>
        <p:spPr>
          <a:xfrm>
            <a:off x="5335386" y="4053456"/>
            <a:ext cx="35564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4B838F16-20EF-8CDF-7E23-24860F36CEB6}"/>
              </a:ext>
            </a:extLst>
          </p:cNvPr>
          <p:cNvSpPr/>
          <p:nvPr/>
        </p:nvSpPr>
        <p:spPr>
          <a:xfrm>
            <a:off x="3826797" y="4045420"/>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57A168C6-7A19-7591-9E23-25A118FBEC6A}"/>
              </a:ext>
            </a:extLst>
          </p:cNvPr>
          <p:cNvSpPr/>
          <p:nvPr/>
        </p:nvSpPr>
        <p:spPr>
          <a:xfrm>
            <a:off x="3483860" y="4053456"/>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C81A294-BBB0-FA14-F447-0BD587AB1680}"/>
              </a:ext>
            </a:extLst>
          </p:cNvPr>
          <p:cNvSpPr/>
          <p:nvPr/>
        </p:nvSpPr>
        <p:spPr>
          <a:xfrm>
            <a:off x="4065828" y="2920972"/>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D38DDE4F-749A-B987-E127-08E85A57B78F}"/>
              </a:ext>
            </a:extLst>
          </p:cNvPr>
          <p:cNvSpPr/>
          <p:nvPr/>
        </p:nvSpPr>
        <p:spPr>
          <a:xfrm>
            <a:off x="4342411" y="2608271"/>
            <a:ext cx="483609" cy="12855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Anne</a:t>
            </a:r>
          </a:p>
        </p:txBody>
      </p:sp>
      <p:sp>
        <p:nvSpPr>
          <p:cNvPr id="59" name="Rectangle: Rounded Corners 58">
            <a:extLst>
              <a:ext uri="{FF2B5EF4-FFF2-40B4-BE49-F238E27FC236}">
                <a16:creationId xmlns:a16="http://schemas.microsoft.com/office/drawing/2014/main" id="{93C7859A-58DD-FD03-B5EB-F4346F0E3CAB}"/>
              </a:ext>
            </a:extLst>
          </p:cNvPr>
          <p:cNvSpPr/>
          <p:nvPr/>
        </p:nvSpPr>
        <p:spPr>
          <a:xfrm>
            <a:off x="4650753" y="2147279"/>
            <a:ext cx="452740" cy="27932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3727EBDE-493E-7682-55BA-A444B7035B66}"/>
              </a:ext>
            </a:extLst>
          </p:cNvPr>
          <p:cNvSpPr/>
          <p:nvPr/>
        </p:nvSpPr>
        <p:spPr>
          <a:xfrm>
            <a:off x="4070939" y="2750793"/>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Samuel</a:t>
            </a:r>
          </a:p>
        </p:txBody>
      </p:sp>
      <p:sp>
        <p:nvSpPr>
          <p:cNvPr id="61" name="Rectangle: Rounded Corners 60">
            <a:extLst>
              <a:ext uri="{FF2B5EF4-FFF2-40B4-BE49-F238E27FC236}">
                <a16:creationId xmlns:a16="http://schemas.microsoft.com/office/drawing/2014/main" id="{16DB8AA3-4D4D-2E4C-0646-34D8060DA6C5}"/>
              </a:ext>
            </a:extLst>
          </p:cNvPr>
          <p:cNvSpPr/>
          <p:nvPr/>
        </p:nvSpPr>
        <p:spPr>
          <a:xfrm>
            <a:off x="4341492" y="2446538"/>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Valerie</a:t>
            </a:r>
          </a:p>
        </p:txBody>
      </p:sp>
      <p:sp>
        <p:nvSpPr>
          <p:cNvPr id="62" name="Rectangle: Rounded Corners 61">
            <a:extLst>
              <a:ext uri="{FF2B5EF4-FFF2-40B4-BE49-F238E27FC236}">
                <a16:creationId xmlns:a16="http://schemas.microsoft.com/office/drawing/2014/main" id="{A00C75F8-C409-4908-65A1-322042545542}"/>
              </a:ext>
            </a:extLst>
          </p:cNvPr>
          <p:cNvSpPr/>
          <p:nvPr/>
        </p:nvSpPr>
        <p:spPr>
          <a:xfrm>
            <a:off x="4555728" y="2923265"/>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AF2C5221-E557-6292-A1AA-C2850A84CB85}"/>
              </a:ext>
            </a:extLst>
          </p:cNvPr>
          <p:cNvSpPr/>
          <p:nvPr/>
        </p:nvSpPr>
        <p:spPr>
          <a:xfrm>
            <a:off x="4324155" y="2152000"/>
            <a:ext cx="302107" cy="26959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D89DDB87-FF7C-0361-FFEF-53CEFA8BA8BC}"/>
              </a:ext>
            </a:extLst>
          </p:cNvPr>
          <p:cNvSpPr/>
          <p:nvPr/>
        </p:nvSpPr>
        <p:spPr>
          <a:xfrm rot="5400000">
            <a:off x="4675110" y="2810644"/>
            <a:ext cx="619718" cy="21647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Jonathan</a:t>
            </a:r>
          </a:p>
        </p:txBody>
      </p:sp>
      <p:sp>
        <p:nvSpPr>
          <p:cNvPr id="65" name="Rectangle: Rounded Corners 64">
            <a:extLst>
              <a:ext uri="{FF2B5EF4-FFF2-40B4-BE49-F238E27FC236}">
                <a16:creationId xmlns:a16="http://schemas.microsoft.com/office/drawing/2014/main" id="{8AC027F5-41E1-7E40-B644-7927D16D7302}"/>
              </a:ext>
            </a:extLst>
          </p:cNvPr>
          <p:cNvSpPr/>
          <p:nvPr/>
        </p:nvSpPr>
        <p:spPr>
          <a:xfrm rot="5400000">
            <a:off x="3895428" y="2320211"/>
            <a:ext cx="580055" cy="21647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Sarah</a:t>
            </a:r>
          </a:p>
        </p:txBody>
      </p:sp>
      <p:sp>
        <p:nvSpPr>
          <p:cNvPr id="23" name="TextBox 22">
            <a:extLst>
              <a:ext uri="{FF2B5EF4-FFF2-40B4-BE49-F238E27FC236}">
                <a16:creationId xmlns:a16="http://schemas.microsoft.com/office/drawing/2014/main" id="{018611A7-E14D-F9CF-B851-65A7B3306F9D}"/>
              </a:ext>
            </a:extLst>
          </p:cNvPr>
          <p:cNvSpPr txBox="1"/>
          <p:nvPr/>
        </p:nvSpPr>
        <p:spPr>
          <a:xfrm>
            <a:off x="3782745" y="4460921"/>
            <a:ext cx="389850" cy="230832"/>
          </a:xfrm>
          <a:prstGeom prst="rect">
            <a:avLst/>
          </a:prstGeom>
          <a:noFill/>
        </p:spPr>
        <p:txBody>
          <a:bodyPr wrap="none" rtlCol="0">
            <a:spAutoFit/>
          </a:bodyPr>
          <a:lstStyle/>
          <a:p>
            <a:r>
              <a:rPr lang="en-US" sz="900" dirty="0"/>
              <a:t>Amy</a:t>
            </a:r>
            <a:endParaRPr lang="en-US" sz="700" dirty="0"/>
          </a:p>
        </p:txBody>
      </p:sp>
      <p:sp>
        <p:nvSpPr>
          <p:cNvPr id="67" name="TextBox 66">
            <a:extLst>
              <a:ext uri="{FF2B5EF4-FFF2-40B4-BE49-F238E27FC236}">
                <a16:creationId xmlns:a16="http://schemas.microsoft.com/office/drawing/2014/main" id="{CE97BD28-EED3-1728-2A63-BC09B6D06EFF}"/>
              </a:ext>
            </a:extLst>
          </p:cNvPr>
          <p:cNvSpPr txBox="1"/>
          <p:nvPr/>
        </p:nvSpPr>
        <p:spPr>
          <a:xfrm>
            <a:off x="3480435" y="4473238"/>
            <a:ext cx="300082" cy="246221"/>
          </a:xfrm>
          <a:prstGeom prst="rect">
            <a:avLst/>
          </a:prstGeom>
          <a:noFill/>
        </p:spPr>
        <p:txBody>
          <a:bodyPr wrap="none" rtlCol="0">
            <a:spAutoFit/>
          </a:bodyPr>
          <a:lstStyle/>
          <a:p>
            <a:r>
              <a:rPr lang="en-US" sz="1000" dirty="0"/>
              <a:t>Jo</a:t>
            </a:r>
            <a:endParaRPr lang="en-US" sz="700" dirty="0"/>
          </a:p>
        </p:txBody>
      </p:sp>
      <p:sp>
        <p:nvSpPr>
          <p:cNvPr id="68" name="TextBox 67">
            <a:extLst>
              <a:ext uri="{FF2B5EF4-FFF2-40B4-BE49-F238E27FC236}">
                <a16:creationId xmlns:a16="http://schemas.microsoft.com/office/drawing/2014/main" id="{BA158482-0D4D-2FED-8369-C403EFE3F929}"/>
              </a:ext>
            </a:extLst>
          </p:cNvPr>
          <p:cNvSpPr txBox="1"/>
          <p:nvPr/>
        </p:nvSpPr>
        <p:spPr>
          <a:xfrm>
            <a:off x="3781071" y="4093233"/>
            <a:ext cx="399468" cy="230832"/>
          </a:xfrm>
          <a:prstGeom prst="rect">
            <a:avLst/>
          </a:prstGeom>
          <a:noFill/>
        </p:spPr>
        <p:txBody>
          <a:bodyPr wrap="none" rtlCol="0">
            <a:spAutoFit/>
          </a:bodyPr>
          <a:lstStyle/>
          <a:p>
            <a:r>
              <a:rPr lang="en-US" sz="900" dirty="0"/>
              <a:t>Paul</a:t>
            </a:r>
            <a:endParaRPr lang="en-US" sz="700" dirty="0"/>
          </a:p>
        </p:txBody>
      </p:sp>
      <p:sp>
        <p:nvSpPr>
          <p:cNvPr id="69" name="TextBox 68">
            <a:extLst>
              <a:ext uri="{FF2B5EF4-FFF2-40B4-BE49-F238E27FC236}">
                <a16:creationId xmlns:a16="http://schemas.microsoft.com/office/drawing/2014/main" id="{010CF9EB-EB96-A9A0-6E27-86AB513CBDC7}"/>
              </a:ext>
            </a:extLst>
          </p:cNvPr>
          <p:cNvSpPr txBox="1"/>
          <p:nvPr/>
        </p:nvSpPr>
        <p:spPr>
          <a:xfrm>
            <a:off x="3434154" y="4080021"/>
            <a:ext cx="394660" cy="230832"/>
          </a:xfrm>
          <a:prstGeom prst="rect">
            <a:avLst/>
          </a:prstGeom>
          <a:noFill/>
        </p:spPr>
        <p:txBody>
          <a:bodyPr wrap="none" rtlCol="0">
            <a:spAutoFit/>
          </a:bodyPr>
          <a:lstStyle/>
          <a:p>
            <a:r>
              <a:rPr lang="en-US" sz="900" dirty="0"/>
              <a:t>Tom</a:t>
            </a:r>
            <a:endParaRPr lang="en-US" sz="700" dirty="0"/>
          </a:p>
        </p:txBody>
      </p:sp>
      <p:sp>
        <p:nvSpPr>
          <p:cNvPr id="70" name="TextBox 69">
            <a:extLst>
              <a:ext uri="{FF2B5EF4-FFF2-40B4-BE49-F238E27FC236}">
                <a16:creationId xmlns:a16="http://schemas.microsoft.com/office/drawing/2014/main" id="{70B17865-6CC2-0D2E-3209-9C84BACB60EF}"/>
              </a:ext>
            </a:extLst>
          </p:cNvPr>
          <p:cNvSpPr txBox="1"/>
          <p:nvPr/>
        </p:nvSpPr>
        <p:spPr>
          <a:xfrm>
            <a:off x="3077462" y="4468684"/>
            <a:ext cx="409086" cy="230832"/>
          </a:xfrm>
          <a:prstGeom prst="rect">
            <a:avLst/>
          </a:prstGeom>
          <a:noFill/>
        </p:spPr>
        <p:txBody>
          <a:bodyPr wrap="none" rtlCol="0">
            <a:spAutoFit/>
          </a:bodyPr>
          <a:lstStyle/>
          <a:p>
            <a:r>
              <a:rPr lang="en-US" sz="900" dirty="0"/>
              <a:t>Lillie</a:t>
            </a:r>
            <a:endParaRPr lang="en-US" sz="700" dirty="0"/>
          </a:p>
        </p:txBody>
      </p:sp>
      <p:sp>
        <p:nvSpPr>
          <p:cNvPr id="71" name="TextBox 70">
            <a:extLst>
              <a:ext uri="{FF2B5EF4-FFF2-40B4-BE49-F238E27FC236}">
                <a16:creationId xmlns:a16="http://schemas.microsoft.com/office/drawing/2014/main" id="{CF6F8795-0F10-2DFF-3340-82B04363B810}"/>
              </a:ext>
            </a:extLst>
          </p:cNvPr>
          <p:cNvSpPr txBox="1"/>
          <p:nvPr/>
        </p:nvSpPr>
        <p:spPr>
          <a:xfrm>
            <a:off x="4943125" y="4453684"/>
            <a:ext cx="377026" cy="230832"/>
          </a:xfrm>
          <a:prstGeom prst="rect">
            <a:avLst/>
          </a:prstGeom>
          <a:noFill/>
        </p:spPr>
        <p:txBody>
          <a:bodyPr wrap="none" rtlCol="0">
            <a:spAutoFit/>
          </a:bodyPr>
          <a:lstStyle/>
          <a:p>
            <a:r>
              <a:rPr lang="en-US" sz="900" dirty="0"/>
              <a:t>Bob</a:t>
            </a:r>
            <a:endParaRPr lang="en-US" sz="700" dirty="0"/>
          </a:p>
        </p:txBody>
      </p:sp>
      <p:sp>
        <p:nvSpPr>
          <p:cNvPr id="72" name="TextBox 71">
            <a:extLst>
              <a:ext uri="{FF2B5EF4-FFF2-40B4-BE49-F238E27FC236}">
                <a16:creationId xmlns:a16="http://schemas.microsoft.com/office/drawing/2014/main" id="{601BA4E2-E953-E72D-802E-DFEBC23ACC72}"/>
              </a:ext>
            </a:extLst>
          </p:cNvPr>
          <p:cNvSpPr txBox="1"/>
          <p:nvPr/>
        </p:nvSpPr>
        <p:spPr>
          <a:xfrm>
            <a:off x="4933333" y="4091224"/>
            <a:ext cx="309700" cy="230832"/>
          </a:xfrm>
          <a:prstGeom prst="rect">
            <a:avLst/>
          </a:prstGeom>
          <a:noFill/>
        </p:spPr>
        <p:txBody>
          <a:bodyPr wrap="none" rtlCol="0">
            <a:spAutoFit/>
          </a:bodyPr>
          <a:lstStyle/>
          <a:p>
            <a:r>
              <a:rPr lang="en-US" sz="900" dirty="0"/>
              <a:t>Ed</a:t>
            </a:r>
            <a:endParaRPr lang="en-US" sz="700" dirty="0"/>
          </a:p>
        </p:txBody>
      </p:sp>
      <p:sp>
        <p:nvSpPr>
          <p:cNvPr id="73" name="TextBox 72">
            <a:extLst>
              <a:ext uri="{FF2B5EF4-FFF2-40B4-BE49-F238E27FC236}">
                <a16:creationId xmlns:a16="http://schemas.microsoft.com/office/drawing/2014/main" id="{F67CAF7B-3084-D8CB-46C1-DE40B18A80B9}"/>
              </a:ext>
            </a:extLst>
          </p:cNvPr>
          <p:cNvSpPr txBox="1"/>
          <p:nvPr/>
        </p:nvSpPr>
        <p:spPr>
          <a:xfrm>
            <a:off x="5314338" y="4092150"/>
            <a:ext cx="412292" cy="230832"/>
          </a:xfrm>
          <a:prstGeom prst="rect">
            <a:avLst/>
          </a:prstGeom>
          <a:noFill/>
        </p:spPr>
        <p:txBody>
          <a:bodyPr wrap="none" rtlCol="0">
            <a:spAutoFit/>
          </a:bodyPr>
          <a:lstStyle/>
          <a:p>
            <a:r>
              <a:rPr lang="en-US" sz="900" dirty="0"/>
              <a:t>John</a:t>
            </a:r>
            <a:endParaRPr lang="en-US" sz="700" dirty="0"/>
          </a:p>
        </p:txBody>
      </p:sp>
      <p:sp>
        <p:nvSpPr>
          <p:cNvPr id="74" name="TextBox 73">
            <a:extLst>
              <a:ext uri="{FF2B5EF4-FFF2-40B4-BE49-F238E27FC236}">
                <a16:creationId xmlns:a16="http://schemas.microsoft.com/office/drawing/2014/main" id="{EC56B4DC-EB49-DF40-327A-70AB54C319C0}"/>
              </a:ext>
            </a:extLst>
          </p:cNvPr>
          <p:cNvSpPr txBox="1"/>
          <p:nvPr/>
        </p:nvSpPr>
        <p:spPr>
          <a:xfrm>
            <a:off x="5694045" y="4448372"/>
            <a:ext cx="410690" cy="230832"/>
          </a:xfrm>
          <a:prstGeom prst="rect">
            <a:avLst/>
          </a:prstGeom>
          <a:noFill/>
        </p:spPr>
        <p:txBody>
          <a:bodyPr wrap="none" rtlCol="0">
            <a:spAutoFit/>
          </a:bodyPr>
          <a:lstStyle/>
          <a:p>
            <a:r>
              <a:rPr lang="en-US" sz="900" dirty="0"/>
              <a:t>Joan</a:t>
            </a:r>
            <a:endParaRPr lang="en-US" sz="700" dirty="0"/>
          </a:p>
        </p:txBody>
      </p:sp>
      <p:sp>
        <p:nvSpPr>
          <p:cNvPr id="75" name="TextBox 74">
            <a:extLst>
              <a:ext uri="{FF2B5EF4-FFF2-40B4-BE49-F238E27FC236}">
                <a16:creationId xmlns:a16="http://schemas.microsoft.com/office/drawing/2014/main" id="{7089B565-6C3A-4574-9AAC-FE7AD58702C8}"/>
              </a:ext>
            </a:extLst>
          </p:cNvPr>
          <p:cNvSpPr txBox="1"/>
          <p:nvPr/>
        </p:nvSpPr>
        <p:spPr>
          <a:xfrm>
            <a:off x="5327978" y="4449775"/>
            <a:ext cx="412292" cy="230832"/>
          </a:xfrm>
          <a:prstGeom prst="rect">
            <a:avLst/>
          </a:prstGeom>
          <a:noFill/>
        </p:spPr>
        <p:txBody>
          <a:bodyPr wrap="none" rtlCol="0">
            <a:spAutoFit/>
          </a:bodyPr>
          <a:lstStyle/>
          <a:p>
            <a:r>
              <a:rPr lang="en-US" sz="900" dirty="0"/>
              <a:t>Beth</a:t>
            </a:r>
            <a:endParaRPr lang="en-US" sz="700" dirty="0"/>
          </a:p>
        </p:txBody>
      </p:sp>
      <p:sp>
        <p:nvSpPr>
          <p:cNvPr id="76" name="TextBox 75">
            <a:extLst>
              <a:ext uri="{FF2B5EF4-FFF2-40B4-BE49-F238E27FC236}">
                <a16:creationId xmlns:a16="http://schemas.microsoft.com/office/drawing/2014/main" id="{9D310C33-8F61-B9B7-6E7A-B2FC04BC541E}"/>
              </a:ext>
            </a:extLst>
          </p:cNvPr>
          <p:cNvSpPr txBox="1"/>
          <p:nvPr/>
        </p:nvSpPr>
        <p:spPr>
          <a:xfrm>
            <a:off x="4409861" y="3539443"/>
            <a:ext cx="364202" cy="230832"/>
          </a:xfrm>
          <a:prstGeom prst="rect">
            <a:avLst/>
          </a:prstGeom>
          <a:noFill/>
        </p:spPr>
        <p:txBody>
          <a:bodyPr wrap="none" rtlCol="0">
            <a:spAutoFit/>
          </a:bodyPr>
          <a:lstStyle/>
          <a:p>
            <a:r>
              <a:rPr lang="en-US" sz="900" dirty="0"/>
              <a:t>Peg</a:t>
            </a:r>
            <a:endParaRPr lang="en-US" sz="700" dirty="0"/>
          </a:p>
        </p:txBody>
      </p:sp>
      <p:sp>
        <p:nvSpPr>
          <p:cNvPr id="77" name="TextBox 76">
            <a:extLst>
              <a:ext uri="{FF2B5EF4-FFF2-40B4-BE49-F238E27FC236}">
                <a16:creationId xmlns:a16="http://schemas.microsoft.com/office/drawing/2014/main" id="{7CF6CC92-F0E3-6C4A-1513-1C84F6B5FE44}"/>
              </a:ext>
            </a:extLst>
          </p:cNvPr>
          <p:cNvSpPr txBox="1"/>
          <p:nvPr/>
        </p:nvSpPr>
        <p:spPr>
          <a:xfrm>
            <a:off x="4304745" y="2146378"/>
            <a:ext cx="351378" cy="230832"/>
          </a:xfrm>
          <a:prstGeom prst="rect">
            <a:avLst/>
          </a:prstGeom>
          <a:noFill/>
        </p:spPr>
        <p:txBody>
          <a:bodyPr wrap="none" rtlCol="0">
            <a:spAutoFit/>
          </a:bodyPr>
          <a:lstStyle/>
          <a:p>
            <a:r>
              <a:rPr lang="en-US" sz="900" dirty="0"/>
              <a:t>Jan</a:t>
            </a:r>
            <a:endParaRPr lang="en-US" sz="700" dirty="0"/>
          </a:p>
        </p:txBody>
      </p:sp>
      <p:sp>
        <p:nvSpPr>
          <p:cNvPr id="78" name="TextBox 77">
            <a:extLst>
              <a:ext uri="{FF2B5EF4-FFF2-40B4-BE49-F238E27FC236}">
                <a16:creationId xmlns:a16="http://schemas.microsoft.com/office/drawing/2014/main" id="{27D8E6A5-B267-EF87-FE6C-71F4EEAADF2B}"/>
              </a:ext>
            </a:extLst>
          </p:cNvPr>
          <p:cNvSpPr txBox="1"/>
          <p:nvPr/>
        </p:nvSpPr>
        <p:spPr>
          <a:xfrm>
            <a:off x="4528853" y="2958198"/>
            <a:ext cx="397866" cy="230832"/>
          </a:xfrm>
          <a:prstGeom prst="rect">
            <a:avLst/>
          </a:prstGeom>
          <a:noFill/>
        </p:spPr>
        <p:txBody>
          <a:bodyPr wrap="none" rtlCol="0">
            <a:spAutoFit/>
          </a:bodyPr>
          <a:lstStyle/>
          <a:p>
            <a:r>
              <a:rPr lang="en-US" sz="900" dirty="0"/>
              <a:t>Mae</a:t>
            </a:r>
            <a:endParaRPr lang="en-US" sz="700" dirty="0"/>
          </a:p>
        </p:txBody>
      </p:sp>
      <p:sp>
        <p:nvSpPr>
          <p:cNvPr id="80" name="TextBox 79">
            <a:extLst>
              <a:ext uri="{FF2B5EF4-FFF2-40B4-BE49-F238E27FC236}">
                <a16:creationId xmlns:a16="http://schemas.microsoft.com/office/drawing/2014/main" id="{7509C025-F42F-18DF-8D45-2F94CAA1FC21}"/>
              </a:ext>
            </a:extLst>
          </p:cNvPr>
          <p:cNvSpPr txBox="1"/>
          <p:nvPr/>
        </p:nvSpPr>
        <p:spPr>
          <a:xfrm>
            <a:off x="3268661" y="3536490"/>
            <a:ext cx="615874" cy="261610"/>
          </a:xfrm>
          <a:prstGeom prst="rect">
            <a:avLst/>
          </a:prstGeom>
          <a:noFill/>
        </p:spPr>
        <p:txBody>
          <a:bodyPr wrap="none" rtlCol="0">
            <a:spAutoFit/>
          </a:bodyPr>
          <a:lstStyle/>
          <a:p>
            <a:r>
              <a:rPr lang="en-US" sz="1100" dirty="0"/>
              <a:t>Martha</a:t>
            </a:r>
            <a:endParaRPr lang="en-US" sz="1000" dirty="0"/>
          </a:p>
        </p:txBody>
      </p:sp>
      <p:sp>
        <p:nvSpPr>
          <p:cNvPr id="81" name="TextBox 80">
            <a:extLst>
              <a:ext uri="{FF2B5EF4-FFF2-40B4-BE49-F238E27FC236}">
                <a16:creationId xmlns:a16="http://schemas.microsoft.com/office/drawing/2014/main" id="{36FE91BC-44BC-6B0B-6952-3F2446EB5BED}"/>
              </a:ext>
            </a:extLst>
          </p:cNvPr>
          <p:cNvSpPr txBox="1"/>
          <p:nvPr/>
        </p:nvSpPr>
        <p:spPr>
          <a:xfrm>
            <a:off x="5430137" y="3532326"/>
            <a:ext cx="497252" cy="261610"/>
          </a:xfrm>
          <a:prstGeom prst="rect">
            <a:avLst/>
          </a:prstGeom>
          <a:noFill/>
        </p:spPr>
        <p:txBody>
          <a:bodyPr wrap="none" rtlCol="0">
            <a:spAutoFit/>
          </a:bodyPr>
          <a:lstStyle/>
          <a:p>
            <a:r>
              <a:rPr lang="en-US" sz="1100" dirty="0"/>
              <a:t>Barry</a:t>
            </a:r>
            <a:endParaRPr lang="en-US" sz="1000" dirty="0"/>
          </a:p>
        </p:txBody>
      </p:sp>
      <p:sp>
        <p:nvSpPr>
          <p:cNvPr id="82" name="TextBox 81">
            <a:extLst>
              <a:ext uri="{FF2B5EF4-FFF2-40B4-BE49-F238E27FC236}">
                <a16:creationId xmlns:a16="http://schemas.microsoft.com/office/drawing/2014/main" id="{5BA9EB5C-42EC-AD4F-6013-2C0325132AF3}"/>
              </a:ext>
            </a:extLst>
          </p:cNvPr>
          <p:cNvSpPr txBox="1"/>
          <p:nvPr/>
        </p:nvSpPr>
        <p:spPr>
          <a:xfrm>
            <a:off x="4327204" y="4453325"/>
            <a:ext cx="527709" cy="261610"/>
          </a:xfrm>
          <a:prstGeom prst="rect">
            <a:avLst/>
          </a:prstGeom>
          <a:noFill/>
        </p:spPr>
        <p:txBody>
          <a:bodyPr wrap="none" rtlCol="0">
            <a:spAutoFit/>
          </a:bodyPr>
          <a:lstStyle/>
          <a:p>
            <a:r>
              <a:rPr lang="en-US" sz="1100" dirty="0"/>
              <a:t>Kathy</a:t>
            </a:r>
            <a:endParaRPr lang="en-US" sz="1000" dirty="0"/>
          </a:p>
        </p:txBody>
      </p:sp>
      <p:sp>
        <p:nvSpPr>
          <p:cNvPr id="83" name="TextBox 82">
            <a:extLst>
              <a:ext uri="{FF2B5EF4-FFF2-40B4-BE49-F238E27FC236}">
                <a16:creationId xmlns:a16="http://schemas.microsoft.com/office/drawing/2014/main" id="{E746C2ED-10A8-D9D6-9D5C-440E05A245DD}"/>
              </a:ext>
            </a:extLst>
          </p:cNvPr>
          <p:cNvSpPr txBox="1"/>
          <p:nvPr/>
        </p:nvSpPr>
        <p:spPr>
          <a:xfrm>
            <a:off x="4304127" y="3928612"/>
            <a:ext cx="625492" cy="261610"/>
          </a:xfrm>
          <a:prstGeom prst="rect">
            <a:avLst/>
          </a:prstGeom>
          <a:noFill/>
        </p:spPr>
        <p:txBody>
          <a:bodyPr wrap="none" rtlCol="0">
            <a:spAutoFit/>
          </a:bodyPr>
          <a:lstStyle/>
          <a:p>
            <a:r>
              <a:rPr lang="en-US" sz="1100" dirty="0"/>
              <a:t>Nathan</a:t>
            </a:r>
            <a:endParaRPr lang="en-US" sz="1000" dirty="0"/>
          </a:p>
        </p:txBody>
      </p:sp>
      <p:sp>
        <p:nvSpPr>
          <p:cNvPr id="84" name="TextBox 83">
            <a:extLst>
              <a:ext uri="{FF2B5EF4-FFF2-40B4-BE49-F238E27FC236}">
                <a16:creationId xmlns:a16="http://schemas.microsoft.com/office/drawing/2014/main" id="{6F752144-1C59-B174-BE6C-D2B5895DF4CD}"/>
              </a:ext>
            </a:extLst>
          </p:cNvPr>
          <p:cNvSpPr txBox="1"/>
          <p:nvPr/>
        </p:nvSpPr>
        <p:spPr>
          <a:xfrm>
            <a:off x="4008212" y="2929074"/>
            <a:ext cx="591829" cy="261610"/>
          </a:xfrm>
          <a:prstGeom prst="rect">
            <a:avLst/>
          </a:prstGeom>
          <a:noFill/>
        </p:spPr>
        <p:txBody>
          <a:bodyPr wrap="none" rtlCol="0">
            <a:spAutoFit/>
          </a:bodyPr>
          <a:lstStyle/>
          <a:p>
            <a:r>
              <a:rPr lang="en-US" sz="1100" dirty="0"/>
              <a:t>Marcie</a:t>
            </a:r>
            <a:endParaRPr lang="en-US" sz="1000" dirty="0"/>
          </a:p>
        </p:txBody>
      </p:sp>
      <p:sp>
        <p:nvSpPr>
          <p:cNvPr id="85" name="TextBox 84">
            <a:extLst>
              <a:ext uri="{FF2B5EF4-FFF2-40B4-BE49-F238E27FC236}">
                <a16:creationId xmlns:a16="http://schemas.microsoft.com/office/drawing/2014/main" id="{181C5996-90E3-6563-7018-0C6AD3542719}"/>
              </a:ext>
            </a:extLst>
          </p:cNvPr>
          <p:cNvSpPr txBox="1"/>
          <p:nvPr/>
        </p:nvSpPr>
        <p:spPr>
          <a:xfrm>
            <a:off x="4643340" y="2138625"/>
            <a:ext cx="500458" cy="261610"/>
          </a:xfrm>
          <a:prstGeom prst="rect">
            <a:avLst/>
          </a:prstGeom>
          <a:noFill/>
        </p:spPr>
        <p:txBody>
          <a:bodyPr wrap="none" rtlCol="0">
            <a:spAutoFit/>
          </a:bodyPr>
          <a:lstStyle/>
          <a:p>
            <a:r>
              <a:rPr lang="en-US" sz="1100" dirty="0"/>
              <a:t>Brian</a:t>
            </a:r>
            <a:endParaRPr lang="en-US" sz="1000" dirty="0"/>
          </a:p>
        </p:txBody>
      </p:sp>
      <p:sp>
        <p:nvSpPr>
          <p:cNvPr id="86" name="TextBox 85">
            <a:extLst>
              <a:ext uri="{FF2B5EF4-FFF2-40B4-BE49-F238E27FC236}">
                <a16:creationId xmlns:a16="http://schemas.microsoft.com/office/drawing/2014/main" id="{0EB50ED8-8A5C-FD1B-2923-C6E797890988}"/>
              </a:ext>
            </a:extLst>
          </p:cNvPr>
          <p:cNvSpPr txBox="1"/>
          <p:nvPr/>
        </p:nvSpPr>
        <p:spPr>
          <a:xfrm rot="5400000">
            <a:off x="2969062" y="4004953"/>
            <a:ext cx="639919" cy="261610"/>
          </a:xfrm>
          <a:prstGeom prst="rect">
            <a:avLst/>
          </a:prstGeom>
          <a:noFill/>
        </p:spPr>
        <p:txBody>
          <a:bodyPr wrap="none" rtlCol="0">
            <a:spAutoFit/>
          </a:bodyPr>
          <a:lstStyle/>
          <a:p>
            <a:r>
              <a:rPr lang="en-US" sz="1100" dirty="0"/>
              <a:t>Eleanor</a:t>
            </a:r>
            <a:endParaRPr lang="en-US" sz="1000" dirty="0"/>
          </a:p>
        </p:txBody>
      </p:sp>
      <p:sp>
        <p:nvSpPr>
          <p:cNvPr id="87" name="TextBox 86">
            <a:extLst>
              <a:ext uri="{FF2B5EF4-FFF2-40B4-BE49-F238E27FC236}">
                <a16:creationId xmlns:a16="http://schemas.microsoft.com/office/drawing/2014/main" id="{177A65E8-6107-9FF2-C742-721A8BA6BE24}"/>
              </a:ext>
            </a:extLst>
          </p:cNvPr>
          <p:cNvSpPr txBox="1"/>
          <p:nvPr/>
        </p:nvSpPr>
        <p:spPr>
          <a:xfrm rot="5400000">
            <a:off x="5636419" y="3982006"/>
            <a:ext cx="516488" cy="261610"/>
          </a:xfrm>
          <a:prstGeom prst="rect">
            <a:avLst/>
          </a:prstGeom>
          <a:noFill/>
        </p:spPr>
        <p:txBody>
          <a:bodyPr wrap="none" rtlCol="0">
            <a:spAutoFit/>
          </a:bodyPr>
          <a:lstStyle/>
          <a:p>
            <a:r>
              <a:rPr lang="en-US" sz="1100" dirty="0"/>
              <a:t>Jesse</a:t>
            </a:r>
            <a:endParaRPr lang="en-US" sz="1000" dirty="0"/>
          </a:p>
        </p:txBody>
      </p:sp>
      <p:sp>
        <p:nvSpPr>
          <p:cNvPr id="88" name="TextBox 87">
            <a:extLst>
              <a:ext uri="{FF2B5EF4-FFF2-40B4-BE49-F238E27FC236}">
                <a16:creationId xmlns:a16="http://schemas.microsoft.com/office/drawing/2014/main" id="{A6C7521C-9BD3-4463-5FB7-793A67E54DC0}"/>
              </a:ext>
            </a:extLst>
          </p:cNvPr>
          <p:cNvSpPr txBox="1"/>
          <p:nvPr/>
        </p:nvSpPr>
        <p:spPr>
          <a:xfrm>
            <a:off x="4790303" y="3548891"/>
            <a:ext cx="461986" cy="230832"/>
          </a:xfrm>
          <a:prstGeom prst="rect">
            <a:avLst/>
          </a:prstGeom>
          <a:noFill/>
        </p:spPr>
        <p:txBody>
          <a:bodyPr wrap="none" rtlCol="0">
            <a:spAutoFit/>
          </a:bodyPr>
          <a:lstStyle/>
          <a:p>
            <a:r>
              <a:rPr lang="en-US" sz="900" dirty="0"/>
              <a:t>David</a:t>
            </a:r>
            <a:endParaRPr lang="en-US" sz="700" dirty="0"/>
          </a:p>
        </p:txBody>
      </p:sp>
      <p:sp>
        <p:nvSpPr>
          <p:cNvPr id="89" name="TextBox 88">
            <a:extLst>
              <a:ext uri="{FF2B5EF4-FFF2-40B4-BE49-F238E27FC236}">
                <a16:creationId xmlns:a16="http://schemas.microsoft.com/office/drawing/2014/main" id="{77C5F70A-5297-43E3-11F5-5EA74F83E233}"/>
              </a:ext>
            </a:extLst>
          </p:cNvPr>
          <p:cNvSpPr txBox="1"/>
          <p:nvPr/>
        </p:nvSpPr>
        <p:spPr>
          <a:xfrm>
            <a:off x="3928739" y="3545452"/>
            <a:ext cx="453970" cy="230832"/>
          </a:xfrm>
          <a:prstGeom prst="rect">
            <a:avLst/>
          </a:prstGeom>
          <a:noFill/>
        </p:spPr>
        <p:txBody>
          <a:bodyPr wrap="none" rtlCol="0">
            <a:spAutoFit/>
          </a:bodyPr>
          <a:lstStyle/>
          <a:p>
            <a:r>
              <a:rPr lang="en-US" sz="900" dirty="0"/>
              <a:t>Philip</a:t>
            </a:r>
            <a:endParaRPr lang="en-US" sz="700" dirty="0"/>
          </a:p>
        </p:txBody>
      </p:sp>
      <p:grpSp>
        <p:nvGrpSpPr>
          <p:cNvPr id="11267" name="Group 11266">
            <a:extLst>
              <a:ext uri="{FF2B5EF4-FFF2-40B4-BE49-F238E27FC236}">
                <a16:creationId xmlns:a16="http://schemas.microsoft.com/office/drawing/2014/main" id="{E8DD86C9-6037-CDCF-9ABD-E9037E8F2C89}"/>
              </a:ext>
            </a:extLst>
          </p:cNvPr>
          <p:cNvGrpSpPr/>
          <p:nvPr/>
        </p:nvGrpSpPr>
        <p:grpSpPr>
          <a:xfrm>
            <a:off x="4437551" y="1140770"/>
            <a:ext cx="269230" cy="523220"/>
            <a:chOff x="955044" y="2146378"/>
            <a:chExt cx="269230" cy="523220"/>
          </a:xfrm>
        </p:grpSpPr>
        <p:sp>
          <p:nvSpPr>
            <p:cNvPr id="11265" name="Rectangle 11264">
              <a:extLst>
                <a:ext uri="{FF2B5EF4-FFF2-40B4-BE49-F238E27FC236}">
                  <a16:creationId xmlns:a16="http://schemas.microsoft.com/office/drawing/2014/main" id="{9DD064F6-C0E0-8864-CFEA-5FCA6921105C}"/>
                </a:ext>
              </a:extLst>
            </p:cNvPr>
            <p:cNvSpPr/>
            <p:nvPr/>
          </p:nvSpPr>
          <p:spPr>
            <a:xfrm>
              <a:off x="1066800" y="2146378"/>
              <a:ext cx="45719" cy="5232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3211E67-7C5A-3AC8-6A0E-7ADE17AB823A}"/>
                </a:ext>
              </a:extLst>
            </p:cNvPr>
            <p:cNvSpPr/>
            <p:nvPr/>
          </p:nvSpPr>
          <p:spPr>
            <a:xfrm rot="5400000">
              <a:off x="1066799" y="2184871"/>
              <a:ext cx="45719" cy="2692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78" name="Picture 11277" descr="Shape, arrow&#10;&#10;Description automatically generated">
            <a:extLst>
              <a:ext uri="{FF2B5EF4-FFF2-40B4-BE49-F238E27FC236}">
                <a16:creationId xmlns:a16="http://schemas.microsoft.com/office/drawing/2014/main" id="{4370289D-6361-D651-8D31-14BE6396D80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553" b="57078" l="91201" r="96502">
                        <a14:foregroundMark x1="94238" y1="45138" x2="94238" y2="4513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90538" t="40737" r="2835" b="41106"/>
          <a:stretch/>
        </p:blipFill>
        <p:spPr>
          <a:xfrm>
            <a:off x="2557994" y="5104518"/>
            <a:ext cx="569044" cy="1049031"/>
          </a:xfrm>
          <a:prstGeom prst="rect">
            <a:avLst/>
          </a:prstGeom>
        </p:spPr>
      </p:pic>
      <p:pic>
        <p:nvPicPr>
          <p:cNvPr id="107" name="Picture 106" descr="Shape, arrow&#10;&#10;Description automatically generated">
            <a:extLst>
              <a:ext uri="{FF2B5EF4-FFF2-40B4-BE49-F238E27FC236}">
                <a16:creationId xmlns:a16="http://schemas.microsoft.com/office/drawing/2014/main" id="{55D30369-DDC8-DABC-1822-209423D33040}"/>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644" b="19158" l="71094" r="77051">
                        <a14:foregroundMark x1="72168" y1="16401" x2="73633" y2="13353"/>
                        <a14:foregroundMark x1="73926" y1="5225" x2="73926" y2="5225"/>
                        <a14:foregroundMark x1="74023" y1="4790" x2="74023" y2="4790"/>
                        <a14:foregroundMark x1="74023" y1="4644" x2="74023" y2="46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70498" t="3559" r="22066" b="78895"/>
          <a:stretch/>
        </p:blipFill>
        <p:spPr>
          <a:xfrm flipH="1">
            <a:off x="6511662" y="5104518"/>
            <a:ext cx="563069" cy="894000"/>
          </a:xfrm>
          <a:prstGeom prst="rect">
            <a:avLst/>
          </a:prstGeom>
        </p:spPr>
      </p:pic>
      <p:pic>
        <p:nvPicPr>
          <p:cNvPr id="108" name="Picture 107" descr="Shape, arrow&#10;&#10;Description automatically generated">
            <a:extLst>
              <a:ext uri="{FF2B5EF4-FFF2-40B4-BE49-F238E27FC236}">
                <a16:creationId xmlns:a16="http://schemas.microsoft.com/office/drawing/2014/main" id="{37FF0844-729C-AD0C-2C46-EC378F86799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644" b="19158" l="71094" r="77051">
                        <a14:foregroundMark x1="72168" y1="16401" x2="73633" y2="13353"/>
                        <a14:foregroundMark x1="73926" y1="5225" x2="73926" y2="5225"/>
                        <a14:foregroundMark x1="74023" y1="4790" x2="74023" y2="4790"/>
                        <a14:foregroundMark x1="74023" y1="4644" x2="74023" y2="46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70498" t="3559" r="22066" b="78895"/>
          <a:stretch/>
        </p:blipFill>
        <p:spPr>
          <a:xfrm flipH="1">
            <a:off x="7239000" y="5141737"/>
            <a:ext cx="434159" cy="689326"/>
          </a:xfrm>
          <a:prstGeom prst="rect">
            <a:avLst/>
          </a:prstGeom>
        </p:spPr>
      </p:pic>
      <p:sp>
        <p:nvSpPr>
          <p:cNvPr id="11279" name="TextBox 11278">
            <a:extLst>
              <a:ext uri="{FF2B5EF4-FFF2-40B4-BE49-F238E27FC236}">
                <a16:creationId xmlns:a16="http://schemas.microsoft.com/office/drawing/2014/main" id="{A658FA01-B717-3BD8-B99F-8C5D4FAF25E9}"/>
              </a:ext>
            </a:extLst>
          </p:cNvPr>
          <p:cNvSpPr txBox="1"/>
          <p:nvPr/>
        </p:nvSpPr>
        <p:spPr>
          <a:xfrm>
            <a:off x="5747906" y="1317652"/>
            <a:ext cx="3167494" cy="1723549"/>
          </a:xfrm>
          <a:prstGeom prst="rect">
            <a:avLst/>
          </a:prstGeom>
          <a:noFill/>
        </p:spPr>
        <p:txBody>
          <a:bodyPr wrap="square" rtlCol="0">
            <a:spAutoFit/>
          </a:bodyPr>
          <a:lstStyle/>
          <a:p>
            <a:r>
              <a:rPr lang="en-US" i="1" dirty="0"/>
              <a:t>You also, like living stones, are built  into a spiritual house to be a holy priesthood offering spiritual sacrifices acceptable to God through Jesus Christ.</a:t>
            </a:r>
          </a:p>
          <a:p>
            <a:r>
              <a:rPr lang="en-US" sz="1600" i="1" dirty="0"/>
              <a:t>1 Peter 2:5</a:t>
            </a:r>
          </a:p>
        </p:txBody>
      </p:sp>
    </p:spTree>
    <p:extLst>
      <p:ext uri="{BB962C8B-B14F-4D97-AF65-F5344CB8AC3E}">
        <p14:creationId xmlns:p14="http://schemas.microsoft.com/office/powerpoint/2010/main" val="139419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409342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The church is a living organism—made up of people (not buildings). </a:t>
            </a:r>
            <a:r>
              <a:rPr lang="en-US" sz="2000" dirty="0">
                <a:solidFill>
                  <a:schemeClr val="accent2"/>
                </a:solidFill>
              </a:rPr>
              <a:t>As people must grow to stay healthy, so must a church grow. The goal of growth is to make new disciples and save those that are lost—not just to increase numbers of people and have a larger church.</a:t>
            </a:r>
          </a:p>
          <a:p>
            <a:endParaRPr lang="en-US" sz="2000" b="1" dirty="0">
              <a:solidFill>
                <a:schemeClr val="accent2"/>
              </a:solidFill>
            </a:endParaRPr>
          </a:p>
          <a:p>
            <a:r>
              <a:rPr lang="en-US" sz="2000" i="1" dirty="0">
                <a:solidFill>
                  <a:schemeClr val="accent2"/>
                </a:solidFill>
              </a:rPr>
              <a:t>Then Jesus came to them and said: “All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 (Matt. 28:18-20)</a:t>
            </a:r>
          </a:p>
          <a:p>
            <a:endParaRPr lang="en-US" sz="2000" i="1" dirty="0">
              <a:solidFill>
                <a:schemeClr val="accent2"/>
              </a:solidFill>
            </a:endParaRPr>
          </a:p>
          <a:p>
            <a:r>
              <a:rPr lang="en-US" sz="2000" dirty="0">
                <a:solidFill>
                  <a:schemeClr val="accent2"/>
                </a:solidFill>
              </a:rPr>
              <a:t>Growth is a continuous cycle. The four basic phases of growth for a healthy church are internal growth, expansion, extension and bridging growth. </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A healthy, growing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11" name="Picture 2">
            <a:extLst>
              <a:ext uri="{FF2B5EF4-FFF2-40B4-BE49-F238E27FC236}">
                <a16:creationId xmlns:a16="http://schemas.microsoft.com/office/drawing/2014/main" id="{3C0281FA-2F88-6F47-87E3-EBA01C83B6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300" y="342837"/>
            <a:ext cx="1843079" cy="122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07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The church</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dirty="0"/>
              <a:t>To understand that people make up the church </a:t>
            </a:r>
          </a:p>
          <a:p>
            <a:pPr marL="514350" indent="-514350">
              <a:buFont typeface="+mj-lt"/>
              <a:buAutoNum type="arabicPeriod"/>
            </a:pPr>
            <a:r>
              <a:rPr lang="en-US" sz="2800" dirty="0"/>
              <a:t>To know that Jesus is the head of the church </a:t>
            </a:r>
          </a:p>
          <a:p>
            <a:pPr marL="514350" indent="-514350">
              <a:buFont typeface="+mj-lt"/>
              <a:buAutoNum type="arabicPeriod"/>
            </a:pPr>
            <a:r>
              <a:rPr lang="en-US" sz="2800" dirty="0"/>
              <a:t>Commit to be an active member of a local church</a:t>
            </a:r>
          </a:p>
          <a:p>
            <a:endParaRPr lang="en-US" sz="2800"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433965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Internal growth–</a:t>
            </a:r>
            <a:r>
              <a:rPr lang="en-US" sz="2000" dirty="0">
                <a:solidFill>
                  <a:schemeClr val="accent2"/>
                </a:solidFill>
              </a:rPr>
              <a:t>Believers grow in Christ’s character by practicing the fruit of the Spirit and the gifts and callings of God. As members mature, they are filled with new strength to live a life pleasing to God. This leads to</a:t>
            </a:r>
          </a:p>
          <a:p>
            <a:endParaRPr lang="en-US" sz="1200" dirty="0">
              <a:solidFill>
                <a:schemeClr val="accent2"/>
              </a:solidFill>
            </a:endParaRPr>
          </a:p>
          <a:p>
            <a:r>
              <a:rPr lang="en-US" sz="2000" b="1" dirty="0">
                <a:solidFill>
                  <a:schemeClr val="accent2"/>
                </a:solidFill>
              </a:rPr>
              <a:t>Expansion growth</a:t>
            </a:r>
            <a:r>
              <a:rPr lang="en-US" sz="2000" dirty="0">
                <a:solidFill>
                  <a:schemeClr val="accent2"/>
                </a:solidFill>
              </a:rPr>
              <a:t>—This involves continuously adding new believers from the community through preaching the Gospel. Through expansion the church is ready for</a:t>
            </a:r>
          </a:p>
          <a:p>
            <a:endParaRPr lang="en-US" sz="1200" dirty="0">
              <a:solidFill>
                <a:schemeClr val="accent2"/>
              </a:solidFill>
            </a:endParaRPr>
          </a:p>
          <a:p>
            <a:r>
              <a:rPr lang="en-US" sz="2000" b="1" dirty="0">
                <a:solidFill>
                  <a:schemeClr val="accent2"/>
                </a:solidFill>
              </a:rPr>
              <a:t>Extension growth</a:t>
            </a:r>
            <a:r>
              <a:rPr lang="en-US" sz="2000" dirty="0">
                <a:solidFill>
                  <a:schemeClr val="accent2"/>
                </a:solidFill>
              </a:rPr>
              <a:t>—This multiplies itself and results in new churches within the same culture. The new churches undergo internal growth and the cycle continues.</a:t>
            </a:r>
          </a:p>
          <a:p>
            <a:endParaRPr lang="en-US" sz="1200" dirty="0">
              <a:solidFill>
                <a:schemeClr val="accent2"/>
              </a:solidFill>
            </a:endParaRPr>
          </a:p>
          <a:p>
            <a:r>
              <a:rPr lang="en-US" sz="2000" b="1" dirty="0">
                <a:solidFill>
                  <a:schemeClr val="accent2"/>
                </a:solidFill>
              </a:rPr>
              <a:t>Bridging growth (missions)</a:t>
            </a:r>
            <a:r>
              <a:rPr lang="en-US" sz="2000" dirty="0">
                <a:solidFill>
                  <a:schemeClr val="accent2"/>
                </a:solidFill>
              </a:rPr>
              <a:t>—This occurs when a church extends its witness and church planting beyond its own culture—ministering to other people groups and nations. As this is accomplished new churches begin the cycle again.</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A healthy, growing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
        <p:nvSpPr>
          <p:cNvPr id="2" name="Arrow: Bent 1">
            <a:extLst>
              <a:ext uri="{FF2B5EF4-FFF2-40B4-BE49-F238E27FC236}">
                <a16:creationId xmlns:a16="http://schemas.microsoft.com/office/drawing/2014/main" id="{33F52099-5225-9829-5BF5-EEAA2CE74210}"/>
              </a:ext>
            </a:extLst>
          </p:cNvPr>
          <p:cNvSpPr/>
          <p:nvPr/>
        </p:nvSpPr>
        <p:spPr>
          <a:xfrm rot="5400000">
            <a:off x="6819900" y="2438400"/>
            <a:ext cx="304800" cy="228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 7">
            <a:extLst>
              <a:ext uri="{FF2B5EF4-FFF2-40B4-BE49-F238E27FC236}">
                <a16:creationId xmlns:a16="http://schemas.microsoft.com/office/drawing/2014/main" id="{1FEC3F56-2DE0-4DD7-31F7-BE992EEA4AA8}"/>
              </a:ext>
            </a:extLst>
          </p:cNvPr>
          <p:cNvSpPr/>
          <p:nvPr/>
        </p:nvSpPr>
        <p:spPr>
          <a:xfrm rot="5400000">
            <a:off x="1409700" y="3543300"/>
            <a:ext cx="304800" cy="228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290" name="Picture 2">
            <a:extLst>
              <a:ext uri="{FF2B5EF4-FFF2-40B4-BE49-F238E27FC236}">
                <a16:creationId xmlns:a16="http://schemas.microsoft.com/office/drawing/2014/main" id="{EA162030-1C74-C659-6817-B064AC597A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2300" y="342837"/>
            <a:ext cx="1843079" cy="122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70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A healthy, growing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grpSp>
        <p:nvGrpSpPr>
          <p:cNvPr id="6" name="Group 5">
            <a:extLst>
              <a:ext uri="{FF2B5EF4-FFF2-40B4-BE49-F238E27FC236}">
                <a16:creationId xmlns:a16="http://schemas.microsoft.com/office/drawing/2014/main" id="{A0841B61-45A5-DB90-0CA1-7BD3506BCF2A}"/>
              </a:ext>
            </a:extLst>
          </p:cNvPr>
          <p:cNvGrpSpPr/>
          <p:nvPr/>
        </p:nvGrpSpPr>
        <p:grpSpPr>
          <a:xfrm>
            <a:off x="304800" y="1752600"/>
            <a:ext cx="3352800" cy="1600200"/>
            <a:chOff x="457200" y="1828800"/>
            <a:chExt cx="1828800" cy="1092729"/>
          </a:xfrm>
        </p:grpSpPr>
        <p:sp>
          <p:nvSpPr>
            <p:cNvPr id="3" name="Rectangle 2">
              <a:extLst>
                <a:ext uri="{FF2B5EF4-FFF2-40B4-BE49-F238E27FC236}">
                  <a16:creationId xmlns:a16="http://schemas.microsoft.com/office/drawing/2014/main" id="{0E620ECF-8EC6-0BFB-64BD-50EA6EC0CF97}"/>
                </a:ext>
              </a:extLst>
            </p:cNvPr>
            <p:cNvSpPr/>
            <p:nvPr/>
          </p:nvSpPr>
          <p:spPr>
            <a:xfrm>
              <a:off x="457200" y="18288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53B96045-873A-131F-85D6-312BF7C01C5E}"/>
                </a:ext>
              </a:extLst>
            </p:cNvPr>
            <p:cNvSpPr/>
            <p:nvPr/>
          </p:nvSpPr>
          <p:spPr>
            <a:xfrm>
              <a:off x="533400" y="2590800"/>
              <a:ext cx="1676400" cy="330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row: Right 6">
            <a:extLst>
              <a:ext uri="{FF2B5EF4-FFF2-40B4-BE49-F238E27FC236}">
                <a16:creationId xmlns:a16="http://schemas.microsoft.com/office/drawing/2014/main" id="{301502A1-4B00-2A2E-7009-ADA399665E66}"/>
              </a:ext>
            </a:extLst>
          </p:cNvPr>
          <p:cNvSpPr/>
          <p:nvPr/>
        </p:nvSpPr>
        <p:spPr>
          <a:xfrm>
            <a:off x="365760" y="2008524"/>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D5E94F-DD8A-268A-A3D3-68C7DA01FE8B}"/>
              </a:ext>
            </a:extLst>
          </p:cNvPr>
          <p:cNvSpPr/>
          <p:nvPr/>
        </p:nvSpPr>
        <p:spPr>
          <a:xfrm>
            <a:off x="236895" y="2181775"/>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Internal</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15" name="Arrow: Right 14">
            <a:extLst>
              <a:ext uri="{FF2B5EF4-FFF2-40B4-BE49-F238E27FC236}">
                <a16:creationId xmlns:a16="http://schemas.microsoft.com/office/drawing/2014/main" id="{AC91D888-7915-A3C7-C1CC-DE50E69ECA7E}"/>
              </a:ext>
            </a:extLst>
          </p:cNvPr>
          <p:cNvSpPr/>
          <p:nvPr/>
        </p:nvSpPr>
        <p:spPr>
          <a:xfrm>
            <a:off x="1169670" y="2012091"/>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63DD718-B917-1634-A7FF-261B6BEF32D2}"/>
              </a:ext>
            </a:extLst>
          </p:cNvPr>
          <p:cNvSpPr/>
          <p:nvPr/>
        </p:nvSpPr>
        <p:spPr>
          <a:xfrm>
            <a:off x="1973580" y="2015658"/>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36FE1E1-C2D0-F8F8-89C5-913F0BE819BD}"/>
              </a:ext>
            </a:extLst>
          </p:cNvPr>
          <p:cNvSpPr/>
          <p:nvPr/>
        </p:nvSpPr>
        <p:spPr>
          <a:xfrm rot="5400000">
            <a:off x="2820924" y="2015658"/>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EA3AA21-972E-5D12-E6AE-DB8805A77D4C}"/>
              </a:ext>
            </a:extLst>
          </p:cNvPr>
          <p:cNvSpPr/>
          <p:nvPr/>
        </p:nvSpPr>
        <p:spPr>
          <a:xfrm>
            <a:off x="1094994" y="2181775"/>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Expansion</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CA8B399C-6515-A1E4-5261-941E5CF142F5}"/>
              </a:ext>
            </a:extLst>
          </p:cNvPr>
          <p:cNvSpPr/>
          <p:nvPr/>
        </p:nvSpPr>
        <p:spPr>
          <a:xfrm>
            <a:off x="1899579" y="2181775"/>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Extension</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E18AF49E-B4C4-82A0-0E61-F5A8BA22182C}"/>
              </a:ext>
            </a:extLst>
          </p:cNvPr>
          <p:cNvSpPr/>
          <p:nvPr/>
        </p:nvSpPr>
        <p:spPr>
          <a:xfrm rot="5400000">
            <a:off x="2786971" y="2138018"/>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Bridging</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A5C4E557-6B8A-86C9-64D8-1D0B43C5F748}"/>
              </a:ext>
            </a:extLst>
          </p:cNvPr>
          <p:cNvSpPr/>
          <p:nvPr/>
        </p:nvSpPr>
        <p:spPr>
          <a:xfrm>
            <a:off x="1389464" y="1695311"/>
            <a:ext cx="1134705"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Church 1</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98FA0DD0-1857-F70B-E574-4CB9467270C2}"/>
              </a:ext>
            </a:extLst>
          </p:cNvPr>
          <p:cNvSpPr/>
          <p:nvPr/>
        </p:nvSpPr>
        <p:spPr>
          <a:xfrm>
            <a:off x="1127760" y="2905976"/>
            <a:ext cx="1715774"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Missionary sent</a:t>
            </a:r>
            <a:endParaRPr lang="en-US" b="0" cap="none" spc="0" dirty="0">
              <a:ln w="0"/>
              <a:solidFill>
                <a:schemeClr val="tx1"/>
              </a:solidFill>
              <a:effectLst>
                <a:outerShdw blurRad="38100" dist="19050" dir="2700000" algn="tl" rotWithShape="0">
                  <a:schemeClr val="dk1">
                    <a:alpha val="40000"/>
                  </a:schemeClr>
                </a:outerShdw>
              </a:effectLst>
            </a:endParaRPr>
          </a:p>
        </p:txBody>
      </p:sp>
      <p:grpSp>
        <p:nvGrpSpPr>
          <p:cNvPr id="23" name="Group 22">
            <a:extLst>
              <a:ext uri="{FF2B5EF4-FFF2-40B4-BE49-F238E27FC236}">
                <a16:creationId xmlns:a16="http://schemas.microsoft.com/office/drawing/2014/main" id="{008ADF31-7165-975B-2083-0847B03ECE27}"/>
              </a:ext>
            </a:extLst>
          </p:cNvPr>
          <p:cNvGrpSpPr/>
          <p:nvPr/>
        </p:nvGrpSpPr>
        <p:grpSpPr>
          <a:xfrm>
            <a:off x="5482336" y="2704953"/>
            <a:ext cx="3352800" cy="1600200"/>
            <a:chOff x="457200" y="1828800"/>
            <a:chExt cx="1828800" cy="1092729"/>
          </a:xfrm>
        </p:grpSpPr>
        <p:sp>
          <p:nvSpPr>
            <p:cNvPr id="24" name="Rectangle 23">
              <a:extLst>
                <a:ext uri="{FF2B5EF4-FFF2-40B4-BE49-F238E27FC236}">
                  <a16:creationId xmlns:a16="http://schemas.microsoft.com/office/drawing/2014/main" id="{3B016469-2A71-70CD-2C05-73F1CCBE7740}"/>
                </a:ext>
              </a:extLst>
            </p:cNvPr>
            <p:cNvSpPr/>
            <p:nvPr/>
          </p:nvSpPr>
          <p:spPr>
            <a:xfrm>
              <a:off x="457200" y="1828800"/>
              <a:ext cx="1828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82983B86-7DF0-A4AA-482B-26473D55D703}"/>
                </a:ext>
              </a:extLst>
            </p:cNvPr>
            <p:cNvSpPr/>
            <p:nvPr/>
          </p:nvSpPr>
          <p:spPr>
            <a:xfrm>
              <a:off x="533400" y="2590800"/>
              <a:ext cx="1676400" cy="330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Arrow: Right 25">
            <a:extLst>
              <a:ext uri="{FF2B5EF4-FFF2-40B4-BE49-F238E27FC236}">
                <a16:creationId xmlns:a16="http://schemas.microsoft.com/office/drawing/2014/main" id="{D0237232-00C3-E036-9606-64B200AE232B}"/>
              </a:ext>
            </a:extLst>
          </p:cNvPr>
          <p:cNvSpPr/>
          <p:nvPr/>
        </p:nvSpPr>
        <p:spPr>
          <a:xfrm>
            <a:off x="5543296" y="2960877"/>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7BBA7AF-45B1-EF8C-FC5F-C86EE93AD3AD}"/>
              </a:ext>
            </a:extLst>
          </p:cNvPr>
          <p:cNvSpPr/>
          <p:nvPr/>
        </p:nvSpPr>
        <p:spPr>
          <a:xfrm>
            <a:off x="5414431" y="3134128"/>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Internal</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28" name="Arrow: Right 27">
            <a:extLst>
              <a:ext uri="{FF2B5EF4-FFF2-40B4-BE49-F238E27FC236}">
                <a16:creationId xmlns:a16="http://schemas.microsoft.com/office/drawing/2014/main" id="{6081209D-A50A-5F9F-B55B-D7A6E8BCDBC6}"/>
              </a:ext>
            </a:extLst>
          </p:cNvPr>
          <p:cNvSpPr/>
          <p:nvPr/>
        </p:nvSpPr>
        <p:spPr>
          <a:xfrm>
            <a:off x="6347206" y="2964444"/>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173F6F62-012B-D777-2D04-49F4470103E1}"/>
              </a:ext>
            </a:extLst>
          </p:cNvPr>
          <p:cNvSpPr/>
          <p:nvPr/>
        </p:nvSpPr>
        <p:spPr>
          <a:xfrm>
            <a:off x="7151116" y="2968011"/>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5514E692-F57E-24D9-8337-201213909B99}"/>
              </a:ext>
            </a:extLst>
          </p:cNvPr>
          <p:cNvSpPr/>
          <p:nvPr/>
        </p:nvSpPr>
        <p:spPr>
          <a:xfrm rot="5400000">
            <a:off x="7998460" y="2968011"/>
            <a:ext cx="762000" cy="762000"/>
          </a:xfrm>
          <a:prstGeom prst="rightArrow">
            <a:avLst/>
          </a:prstGeom>
          <a:solidFill>
            <a:srgbClr val="FAF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BB3CCFA-9B72-72CA-27E3-937748005337}"/>
              </a:ext>
            </a:extLst>
          </p:cNvPr>
          <p:cNvSpPr/>
          <p:nvPr/>
        </p:nvSpPr>
        <p:spPr>
          <a:xfrm>
            <a:off x="6272530" y="3134128"/>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Expansion</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32" name="Rectangle 31">
            <a:extLst>
              <a:ext uri="{FF2B5EF4-FFF2-40B4-BE49-F238E27FC236}">
                <a16:creationId xmlns:a16="http://schemas.microsoft.com/office/drawing/2014/main" id="{56ABE409-164D-3F00-AC7E-0390AE770DEA}"/>
              </a:ext>
            </a:extLst>
          </p:cNvPr>
          <p:cNvSpPr/>
          <p:nvPr/>
        </p:nvSpPr>
        <p:spPr>
          <a:xfrm>
            <a:off x="7077115" y="3134128"/>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Extension</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33" name="Rectangle 32">
            <a:extLst>
              <a:ext uri="{FF2B5EF4-FFF2-40B4-BE49-F238E27FC236}">
                <a16:creationId xmlns:a16="http://schemas.microsoft.com/office/drawing/2014/main" id="{637B02D7-206F-754E-662C-9E36C555A5D9}"/>
              </a:ext>
            </a:extLst>
          </p:cNvPr>
          <p:cNvSpPr/>
          <p:nvPr/>
        </p:nvSpPr>
        <p:spPr>
          <a:xfrm rot="5400000">
            <a:off x="7964507" y="3090371"/>
            <a:ext cx="829905"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Bridging</a:t>
            </a:r>
          </a:p>
          <a:p>
            <a:pPr algn="ctr"/>
            <a:r>
              <a:rPr lang="en-US" sz="1050" dirty="0">
                <a:ln w="0"/>
                <a:effectLst>
                  <a:outerShdw blurRad="38100" dist="19050" dir="2700000" algn="tl" rotWithShape="0">
                    <a:schemeClr val="dk1">
                      <a:alpha val="40000"/>
                    </a:schemeClr>
                  </a:outerShdw>
                </a:effectLst>
              </a:rPr>
              <a:t>growth</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34" name="Rectangle 33">
            <a:extLst>
              <a:ext uri="{FF2B5EF4-FFF2-40B4-BE49-F238E27FC236}">
                <a16:creationId xmlns:a16="http://schemas.microsoft.com/office/drawing/2014/main" id="{A9FE3328-CFF4-4D86-4CD6-CD9D22A58C5C}"/>
              </a:ext>
            </a:extLst>
          </p:cNvPr>
          <p:cNvSpPr/>
          <p:nvPr/>
        </p:nvSpPr>
        <p:spPr>
          <a:xfrm>
            <a:off x="6567000" y="2647664"/>
            <a:ext cx="1134705"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Church 2</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35" name="Rectangle 34">
            <a:extLst>
              <a:ext uri="{FF2B5EF4-FFF2-40B4-BE49-F238E27FC236}">
                <a16:creationId xmlns:a16="http://schemas.microsoft.com/office/drawing/2014/main" id="{FEF9BBF7-D1AD-ACD3-286B-01BF28891698}"/>
              </a:ext>
            </a:extLst>
          </p:cNvPr>
          <p:cNvSpPr/>
          <p:nvPr/>
        </p:nvSpPr>
        <p:spPr>
          <a:xfrm>
            <a:off x="6305296" y="3858329"/>
            <a:ext cx="1715774" cy="369332"/>
          </a:xfrm>
          <a:prstGeom prst="rect">
            <a:avLst/>
          </a:prstGeom>
          <a:noFill/>
        </p:spPr>
        <p:txBody>
          <a:bodyPr wrap="square" lIns="91440" tIns="45720" rIns="91440" bIns="45720">
            <a:spAutoFit/>
          </a:bodyPr>
          <a:lstStyle/>
          <a:p>
            <a:pPr algn="ctr"/>
            <a:r>
              <a:rPr lang="en-US" dirty="0">
                <a:ln w="0"/>
                <a:effectLst>
                  <a:outerShdw blurRad="38100" dist="19050" dir="2700000" algn="tl" rotWithShape="0">
                    <a:schemeClr val="dk1">
                      <a:alpha val="40000"/>
                    </a:schemeClr>
                  </a:outerShdw>
                </a:effectLst>
              </a:rPr>
              <a:t>Missionary sent</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Rounded Corners 12">
            <a:extLst>
              <a:ext uri="{FF2B5EF4-FFF2-40B4-BE49-F238E27FC236}">
                <a16:creationId xmlns:a16="http://schemas.microsoft.com/office/drawing/2014/main" id="{C1E9BAE0-AA4B-5078-D56E-952D05479D7E}"/>
              </a:ext>
            </a:extLst>
          </p:cNvPr>
          <p:cNvSpPr/>
          <p:nvPr/>
        </p:nvSpPr>
        <p:spPr>
          <a:xfrm>
            <a:off x="303277" y="3457795"/>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1—Pioneer </a:t>
            </a:r>
          </a:p>
        </p:txBody>
      </p:sp>
      <p:sp>
        <p:nvSpPr>
          <p:cNvPr id="37" name="Rectangle: Rounded Corners 36">
            <a:extLst>
              <a:ext uri="{FF2B5EF4-FFF2-40B4-BE49-F238E27FC236}">
                <a16:creationId xmlns:a16="http://schemas.microsoft.com/office/drawing/2014/main" id="{40736212-A1C7-CBFB-4105-B3D6D52B38DD}"/>
              </a:ext>
            </a:extLst>
          </p:cNvPr>
          <p:cNvSpPr/>
          <p:nvPr/>
        </p:nvSpPr>
        <p:spPr>
          <a:xfrm>
            <a:off x="299721" y="3884145"/>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2—Parent </a:t>
            </a:r>
          </a:p>
        </p:txBody>
      </p:sp>
      <p:sp>
        <p:nvSpPr>
          <p:cNvPr id="38" name="Rectangle: Rounded Corners 37">
            <a:extLst>
              <a:ext uri="{FF2B5EF4-FFF2-40B4-BE49-F238E27FC236}">
                <a16:creationId xmlns:a16="http://schemas.microsoft.com/office/drawing/2014/main" id="{A870FF73-E992-B908-BA14-8466C57A04E6}"/>
              </a:ext>
            </a:extLst>
          </p:cNvPr>
          <p:cNvSpPr/>
          <p:nvPr/>
        </p:nvSpPr>
        <p:spPr>
          <a:xfrm>
            <a:off x="295657" y="4297487"/>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3—Partner </a:t>
            </a:r>
          </a:p>
        </p:txBody>
      </p:sp>
      <p:sp>
        <p:nvSpPr>
          <p:cNvPr id="39" name="Rectangle: Rounded Corners 38">
            <a:extLst>
              <a:ext uri="{FF2B5EF4-FFF2-40B4-BE49-F238E27FC236}">
                <a16:creationId xmlns:a16="http://schemas.microsoft.com/office/drawing/2014/main" id="{6E95BD81-E384-B678-9410-415053FA6F3F}"/>
              </a:ext>
            </a:extLst>
          </p:cNvPr>
          <p:cNvSpPr/>
          <p:nvPr/>
        </p:nvSpPr>
        <p:spPr>
          <a:xfrm>
            <a:off x="303277" y="4710142"/>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4—Participant </a:t>
            </a:r>
          </a:p>
        </p:txBody>
      </p:sp>
      <p:sp>
        <p:nvSpPr>
          <p:cNvPr id="44" name="Rectangle: Rounded Corners 43">
            <a:extLst>
              <a:ext uri="{FF2B5EF4-FFF2-40B4-BE49-F238E27FC236}">
                <a16:creationId xmlns:a16="http://schemas.microsoft.com/office/drawing/2014/main" id="{9878512D-AF6E-3604-1959-33472292FE14}"/>
              </a:ext>
            </a:extLst>
          </p:cNvPr>
          <p:cNvSpPr/>
          <p:nvPr/>
        </p:nvSpPr>
        <p:spPr>
          <a:xfrm>
            <a:off x="5489956" y="4430644"/>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1—Pioneer </a:t>
            </a:r>
          </a:p>
        </p:txBody>
      </p:sp>
      <p:sp>
        <p:nvSpPr>
          <p:cNvPr id="45" name="Rectangle: Rounded Corners 44">
            <a:extLst>
              <a:ext uri="{FF2B5EF4-FFF2-40B4-BE49-F238E27FC236}">
                <a16:creationId xmlns:a16="http://schemas.microsoft.com/office/drawing/2014/main" id="{BCCDF366-32E5-D015-8D5B-A88C5311FE60}"/>
              </a:ext>
            </a:extLst>
          </p:cNvPr>
          <p:cNvSpPr/>
          <p:nvPr/>
        </p:nvSpPr>
        <p:spPr>
          <a:xfrm>
            <a:off x="5486400" y="4856994"/>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2—Parent </a:t>
            </a:r>
          </a:p>
        </p:txBody>
      </p:sp>
      <p:sp>
        <p:nvSpPr>
          <p:cNvPr id="46" name="Rectangle: Rounded Corners 45">
            <a:extLst>
              <a:ext uri="{FF2B5EF4-FFF2-40B4-BE49-F238E27FC236}">
                <a16:creationId xmlns:a16="http://schemas.microsoft.com/office/drawing/2014/main" id="{655A5708-D2D2-71EA-B64F-4E821F203121}"/>
              </a:ext>
            </a:extLst>
          </p:cNvPr>
          <p:cNvSpPr/>
          <p:nvPr/>
        </p:nvSpPr>
        <p:spPr>
          <a:xfrm>
            <a:off x="5482336" y="5270336"/>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3—Partner </a:t>
            </a:r>
          </a:p>
        </p:txBody>
      </p:sp>
      <p:sp>
        <p:nvSpPr>
          <p:cNvPr id="47" name="Rectangle: Rounded Corners 46">
            <a:extLst>
              <a:ext uri="{FF2B5EF4-FFF2-40B4-BE49-F238E27FC236}">
                <a16:creationId xmlns:a16="http://schemas.microsoft.com/office/drawing/2014/main" id="{4C9B4578-A120-E3DE-04AD-B850688F1D34}"/>
              </a:ext>
            </a:extLst>
          </p:cNvPr>
          <p:cNvSpPr/>
          <p:nvPr/>
        </p:nvSpPr>
        <p:spPr>
          <a:xfrm>
            <a:off x="5489956" y="5682991"/>
            <a:ext cx="3352800" cy="32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 4—Participant </a:t>
            </a:r>
          </a:p>
        </p:txBody>
      </p:sp>
      <p:sp>
        <p:nvSpPr>
          <p:cNvPr id="48" name="Arrow: Up 47">
            <a:extLst>
              <a:ext uri="{FF2B5EF4-FFF2-40B4-BE49-F238E27FC236}">
                <a16:creationId xmlns:a16="http://schemas.microsoft.com/office/drawing/2014/main" id="{5AE561CD-F3C5-1A64-BA40-80BDCA94B77F}"/>
              </a:ext>
            </a:extLst>
          </p:cNvPr>
          <p:cNvSpPr/>
          <p:nvPr/>
        </p:nvSpPr>
        <p:spPr>
          <a:xfrm rot="3158669">
            <a:off x="4156734" y="2916159"/>
            <a:ext cx="829905" cy="16232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A1181D6-D62C-6908-572C-255957519E88}"/>
              </a:ext>
            </a:extLst>
          </p:cNvPr>
          <p:cNvSpPr/>
          <p:nvPr/>
        </p:nvSpPr>
        <p:spPr>
          <a:xfrm rot="19346180">
            <a:off x="3969298" y="3605492"/>
            <a:ext cx="1006117" cy="415498"/>
          </a:xfrm>
          <a:prstGeom prst="rect">
            <a:avLst/>
          </a:prstGeom>
          <a:noFill/>
        </p:spPr>
        <p:txBody>
          <a:bodyPr wrap="square" lIns="91440" tIns="45720" rIns="91440" bIns="45720">
            <a:spAutoFit/>
          </a:bodyPr>
          <a:lstStyle/>
          <a:p>
            <a:pPr algn="ctr"/>
            <a:r>
              <a:rPr lang="en-US" sz="1050" dirty="0">
                <a:ln w="0"/>
                <a:effectLst>
                  <a:outerShdw blurRad="38100" dist="19050" dir="2700000" algn="tl" rotWithShape="0">
                    <a:schemeClr val="dk1">
                      <a:alpha val="40000"/>
                    </a:schemeClr>
                  </a:outerShdw>
                </a:effectLst>
              </a:rPr>
              <a:t>New church planted</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51" name="Rectangle 50">
            <a:extLst>
              <a:ext uri="{FF2B5EF4-FFF2-40B4-BE49-F238E27FC236}">
                <a16:creationId xmlns:a16="http://schemas.microsoft.com/office/drawing/2014/main" id="{1E42A222-E200-74C7-32FB-08BE882864D3}"/>
              </a:ext>
            </a:extLst>
          </p:cNvPr>
          <p:cNvSpPr/>
          <p:nvPr/>
        </p:nvSpPr>
        <p:spPr>
          <a:xfrm>
            <a:off x="5105400" y="1411926"/>
            <a:ext cx="3724479" cy="1200329"/>
          </a:xfrm>
          <a:prstGeom prst="rect">
            <a:avLst/>
          </a:prstGeom>
          <a:noFill/>
          <a:ln>
            <a:solidFill>
              <a:srgbClr val="6699FF"/>
            </a:solidFill>
          </a:ln>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The Cycle of Church Growth and </a:t>
            </a:r>
          </a:p>
          <a:p>
            <a:pPr algn="ctr"/>
            <a:r>
              <a:rPr lang="en-US" sz="2400" dirty="0">
                <a:ln w="0"/>
                <a:effectLst>
                  <a:outerShdw blurRad="38100" dist="19050" dir="2700000" algn="tl" rotWithShape="0">
                    <a:schemeClr val="dk1">
                      <a:alpha val="40000"/>
                    </a:schemeClr>
                  </a:outerShdw>
                </a:effectLst>
              </a:rPr>
              <a:t>Church Planting</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6954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
        <p:nvSpPr>
          <p:cNvPr id="16" name="Title 1">
            <a:extLst>
              <a:ext uri="{FF2B5EF4-FFF2-40B4-BE49-F238E27FC236}">
                <a16:creationId xmlns:a16="http://schemas.microsoft.com/office/drawing/2014/main" id="{6F4EDC23-D0FB-44E5-2B86-9564EFD4A0D7}"/>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4324261"/>
          </a:xfrm>
          <a:prstGeom prst="rect">
            <a:avLst/>
          </a:prstGeom>
          <a:noFill/>
        </p:spPr>
        <p:txBody>
          <a:bodyPr wrap="square" rtlCol="0">
            <a:spAutoFit/>
          </a:bodyPr>
          <a:lstStyle/>
          <a:p>
            <a:pPr marL="514350" indent="-514350">
              <a:buFont typeface="+mj-lt"/>
              <a:buAutoNum type="arabicPeriod"/>
            </a:pPr>
            <a:r>
              <a:rPr lang="en-US" sz="2500" dirty="0">
                <a:solidFill>
                  <a:srgbClr val="0070C0"/>
                </a:solidFill>
              </a:rPr>
              <a:t>Explain the meaning of the church—both the universal church and the local church.</a:t>
            </a:r>
          </a:p>
          <a:p>
            <a:pPr marL="514350" indent="-514350">
              <a:buFont typeface="+mj-lt"/>
              <a:buAutoNum type="arabicPeriod"/>
            </a:pPr>
            <a:endParaRPr lang="en-US" sz="2500" dirty="0">
              <a:solidFill>
                <a:srgbClr val="0070C0"/>
              </a:solidFill>
            </a:endParaRPr>
          </a:p>
          <a:p>
            <a:pPr marL="514350" indent="-514350">
              <a:buFont typeface="+mj-lt"/>
              <a:buAutoNum type="arabicPeriod"/>
            </a:pPr>
            <a:r>
              <a:rPr lang="en-US" sz="2500" dirty="0">
                <a:solidFill>
                  <a:srgbClr val="0070C0"/>
                </a:solidFill>
              </a:rPr>
              <a:t>What are the ordinances common to the Christian churches?</a:t>
            </a:r>
          </a:p>
          <a:p>
            <a:pPr marL="514350" indent="-514350">
              <a:buFont typeface="+mj-lt"/>
              <a:buAutoNum type="arabicPeriod"/>
            </a:pPr>
            <a:endParaRPr lang="en-US" sz="2500" dirty="0">
              <a:solidFill>
                <a:srgbClr val="0070C0"/>
              </a:solidFill>
            </a:endParaRPr>
          </a:p>
          <a:p>
            <a:pPr marL="514350" indent="-514350">
              <a:buFont typeface="+mj-lt"/>
              <a:buAutoNum type="arabicPeriod"/>
            </a:pPr>
            <a:r>
              <a:rPr lang="en-US" sz="2500" dirty="0">
                <a:solidFill>
                  <a:srgbClr val="0070C0"/>
                </a:solidFill>
              </a:rPr>
              <a:t>What leadership positions are present in the organization of the church? Discuss the qualifications for each.</a:t>
            </a:r>
          </a:p>
          <a:p>
            <a:pPr marL="514350" indent="-514350">
              <a:buFont typeface="+mj-lt"/>
              <a:buAutoNum type="arabicPeriod"/>
            </a:pPr>
            <a:endParaRPr lang="en-US" sz="2500" dirty="0">
              <a:solidFill>
                <a:srgbClr val="0070C0"/>
              </a:solidFill>
            </a:endParaRPr>
          </a:p>
          <a:p>
            <a:pPr marL="514350" indent="-514350">
              <a:buFont typeface="+mj-lt"/>
              <a:buAutoNum type="arabicPeriod"/>
            </a:pPr>
            <a:r>
              <a:rPr lang="en-US" sz="2500" dirty="0">
                <a:solidFill>
                  <a:srgbClr val="0070C0"/>
                </a:solidFill>
              </a:rPr>
              <a:t>Why is it important for the church to grow and stay healthy?</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8" name="Title 1">
            <a:extLst>
              <a:ext uri="{FF2B5EF4-FFF2-40B4-BE49-F238E27FC236}">
                <a16:creationId xmlns:a16="http://schemas.microsoft.com/office/drawing/2014/main" id="{2CE44601-01AB-25B3-C562-985EB0991787}"/>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Tree>
    <p:extLst>
      <p:ext uri="{BB962C8B-B14F-4D97-AF65-F5344CB8AC3E}">
        <p14:creationId xmlns:p14="http://schemas.microsoft.com/office/powerpoint/2010/main" val="365509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400" b="1" dirty="0"/>
              <a:t>Memorize Ephesians 1:22-23</a:t>
            </a:r>
          </a:p>
          <a:p>
            <a:pPr marL="514350" indent="-514350">
              <a:buFont typeface="+mj-lt"/>
              <a:buAutoNum type="arabicPeriod"/>
            </a:pPr>
            <a:r>
              <a:rPr lang="en-US" sz="2400" b="1" dirty="0"/>
              <a:t>Consider whether you life would meet the requirements of elder or deacon. If not, how does your life need to change to qualify for one of these positions?</a:t>
            </a:r>
          </a:p>
          <a:p>
            <a:pPr marL="514350" indent="-514350">
              <a:buFont typeface="+mj-lt"/>
              <a:buAutoNum type="arabicPeriod"/>
            </a:pPr>
            <a:r>
              <a:rPr lang="en-US" sz="2400" b="1" dirty="0"/>
              <a:t>Read Paul’s farewell to the elders at Ephesus in Acts 20:13-38. List his concerns, cautions, commands and comments.</a:t>
            </a:r>
          </a:p>
          <a:p>
            <a:pPr marL="514350" indent="-514350">
              <a:buFont typeface="+mj-lt"/>
              <a:buAutoNum type="arabicPeriod"/>
            </a:pPr>
            <a:r>
              <a:rPr lang="en-US" sz="2400" b="1" dirty="0"/>
              <a:t>Fill in the blank illustration of the church with names of the “living stones” in your local church. Be sure to include the church leadership in the foundation stones.</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itle 1">
            <a:extLst>
              <a:ext uri="{FF2B5EF4-FFF2-40B4-BE49-F238E27FC236}">
                <a16:creationId xmlns:a16="http://schemas.microsoft.com/office/drawing/2014/main" id="{A6AFBF86-A71E-9091-FA4D-E46CBC9154AB}"/>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Tree>
    <p:extLst>
      <p:ext uri="{BB962C8B-B14F-4D97-AF65-F5344CB8AC3E}">
        <p14:creationId xmlns:p14="http://schemas.microsoft.com/office/powerpoint/2010/main" val="350400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968D8BA-AC25-2C27-57FD-1FF818A40D36}"/>
              </a:ext>
            </a:extLst>
          </p:cNvPr>
          <p:cNvSpPr/>
          <p:nvPr/>
        </p:nvSpPr>
        <p:spPr>
          <a:xfrm>
            <a:off x="3124200" y="3496463"/>
            <a:ext cx="2895599" cy="2559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Local church</a:t>
            </a:r>
            <a:endParaRPr lang="en-US" sz="2800" b="1" u="sng" dirty="0">
              <a:solidFill>
                <a:srgbClr val="0070C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E919E458-F050-640C-C907-779E86635099}"/>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
        <p:nvSpPr>
          <p:cNvPr id="11" name="Isosceles Triangle 10">
            <a:extLst>
              <a:ext uri="{FF2B5EF4-FFF2-40B4-BE49-F238E27FC236}">
                <a16:creationId xmlns:a16="http://schemas.microsoft.com/office/drawing/2014/main" id="{54EEFBB3-03BC-ED9A-00F0-4CAF804DC336}"/>
              </a:ext>
            </a:extLst>
          </p:cNvPr>
          <p:cNvSpPr/>
          <p:nvPr/>
        </p:nvSpPr>
        <p:spPr>
          <a:xfrm>
            <a:off x="2942665" y="2983257"/>
            <a:ext cx="3258670" cy="5232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A847730-98E5-1667-2831-A893F749D0DD}"/>
              </a:ext>
            </a:extLst>
          </p:cNvPr>
          <p:cNvSpPr/>
          <p:nvPr/>
        </p:nvSpPr>
        <p:spPr>
          <a:xfrm>
            <a:off x="4055543" y="2121980"/>
            <a:ext cx="1037665" cy="1086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18623161-6283-C15A-916B-528E6E8F2AB2}"/>
              </a:ext>
            </a:extLst>
          </p:cNvPr>
          <p:cNvSpPr/>
          <p:nvPr/>
        </p:nvSpPr>
        <p:spPr>
          <a:xfrm>
            <a:off x="3867329" y="1648480"/>
            <a:ext cx="1409342" cy="4765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438963F-81D5-AE06-CB1B-95CE3329E0D3}"/>
              </a:ext>
            </a:extLst>
          </p:cNvPr>
          <p:cNvCxnSpPr/>
          <p:nvPr/>
        </p:nvCxnSpPr>
        <p:spPr>
          <a:xfrm>
            <a:off x="3124200" y="5758039"/>
            <a:ext cx="2895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A16F64-6171-EDE5-1C63-55BEFEE5CE93}"/>
              </a:ext>
            </a:extLst>
          </p:cNvPr>
          <p:cNvCxnSpPr/>
          <p:nvPr/>
        </p:nvCxnSpPr>
        <p:spPr>
          <a:xfrm>
            <a:off x="3124200" y="5486400"/>
            <a:ext cx="28955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9CE6DFB-3CCB-C9A7-233C-F4A143BF5280}"/>
              </a:ext>
            </a:extLst>
          </p:cNvPr>
          <p:cNvCxnSpPr/>
          <p:nvPr/>
        </p:nvCxnSpPr>
        <p:spPr>
          <a:xfrm>
            <a:off x="3124200" y="5257800"/>
            <a:ext cx="2895599"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6600651-2859-E670-A83F-C35F27A76E2D}"/>
              </a:ext>
            </a:extLst>
          </p:cNvPr>
          <p:cNvSpPr/>
          <p:nvPr/>
        </p:nvSpPr>
        <p:spPr>
          <a:xfrm>
            <a:off x="4267199" y="4771600"/>
            <a:ext cx="609600" cy="986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8C994-6C12-B352-0EEE-184C110DBA6D}"/>
              </a:ext>
            </a:extLst>
          </p:cNvPr>
          <p:cNvSpPr/>
          <p:nvPr/>
        </p:nvSpPr>
        <p:spPr>
          <a:xfrm>
            <a:off x="4343400" y="5334000"/>
            <a:ext cx="76200"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8FAB57C-BE40-912D-3C3B-0E27EFB628DB}"/>
              </a:ext>
            </a:extLst>
          </p:cNvPr>
          <p:cNvSpPr txBox="1"/>
          <p:nvPr/>
        </p:nvSpPr>
        <p:spPr>
          <a:xfrm>
            <a:off x="4206354" y="5740395"/>
            <a:ext cx="731290" cy="369332"/>
          </a:xfrm>
          <a:prstGeom prst="rect">
            <a:avLst/>
          </a:prstGeom>
          <a:noFill/>
        </p:spPr>
        <p:txBody>
          <a:bodyPr wrap="none" rtlCol="0">
            <a:spAutoFit/>
          </a:bodyPr>
          <a:lstStyle/>
          <a:p>
            <a:r>
              <a:rPr lang="en-US" dirty="0"/>
              <a:t>Jesus</a:t>
            </a:r>
          </a:p>
        </p:txBody>
      </p:sp>
      <p:sp>
        <p:nvSpPr>
          <p:cNvPr id="20" name="TextBox 19">
            <a:extLst>
              <a:ext uri="{FF2B5EF4-FFF2-40B4-BE49-F238E27FC236}">
                <a16:creationId xmlns:a16="http://schemas.microsoft.com/office/drawing/2014/main" id="{E031FD4F-F430-339B-6766-650AAC6501D1}"/>
              </a:ext>
            </a:extLst>
          </p:cNvPr>
          <p:cNvSpPr txBox="1"/>
          <p:nvPr/>
        </p:nvSpPr>
        <p:spPr>
          <a:xfrm>
            <a:off x="3302507" y="5450584"/>
            <a:ext cx="917239" cy="338554"/>
          </a:xfrm>
          <a:prstGeom prst="rect">
            <a:avLst/>
          </a:prstGeom>
          <a:noFill/>
        </p:spPr>
        <p:txBody>
          <a:bodyPr wrap="none" rtlCol="0">
            <a:spAutoFit/>
          </a:bodyPr>
          <a:lstStyle/>
          <a:p>
            <a:r>
              <a:rPr lang="en-US" sz="1600" dirty="0"/>
              <a:t>Apostles</a:t>
            </a:r>
          </a:p>
        </p:txBody>
      </p:sp>
      <p:sp>
        <p:nvSpPr>
          <p:cNvPr id="21" name="TextBox 20">
            <a:extLst>
              <a:ext uri="{FF2B5EF4-FFF2-40B4-BE49-F238E27FC236}">
                <a16:creationId xmlns:a16="http://schemas.microsoft.com/office/drawing/2014/main" id="{C3FC8C9B-FD75-1DE0-4A4F-3F58E9E1C287}"/>
              </a:ext>
            </a:extLst>
          </p:cNvPr>
          <p:cNvSpPr txBox="1"/>
          <p:nvPr/>
        </p:nvSpPr>
        <p:spPr>
          <a:xfrm>
            <a:off x="4994355" y="5432453"/>
            <a:ext cx="954172" cy="338554"/>
          </a:xfrm>
          <a:prstGeom prst="rect">
            <a:avLst/>
          </a:prstGeom>
          <a:noFill/>
        </p:spPr>
        <p:txBody>
          <a:bodyPr wrap="none" rtlCol="0">
            <a:spAutoFit/>
          </a:bodyPr>
          <a:lstStyle/>
          <a:p>
            <a:r>
              <a:rPr lang="en-US" sz="1600" dirty="0"/>
              <a:t>Prophets</a:t>
            </a:r>
          </a:p>
        </p:txBody>
      </p:sp>
      <p:cxnSp>
        <p:nvCxnSpPr>
          <p:cNvPr id="19" name="Straight Connector 18">
            <a:extLst>
              <a:ext uri="{FF2B5EF4-FFF2-40B4-BE49-F238E27FC236}">
                <a16:creationId xmlns:a16="http://schemas.microsoft.com/office/drawing/2014/main" id="{89FDC252-2F56-74D1-EDDD-8B58AD25D299}"/>
              </a:ext>
            </a:extLst>
          </p:cNvPr>
          <p:cNvCxnSpPr/>
          <p:nvPr/>
        </p:nvCxnSpPr>
        <p:spPr>
          <a:xfrm>
            <a:off x="3761126" y="5257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EF81A98-FEC0-565C-3D0D-F3CE40DF51D9}"/>
              </a:ext>
            </a:extLst>
          </p:cNvPr>
          <p:cNvCxnSpPr/>
          <p:nvPr/>
        </p:nvCxnSpPr>
        <p:spPr>
          <a:xfrm>
            <a:off x="5334000" y="5257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C87FFE0-5AAB-9447-03CB-A59C88C153FE}"/>
              </a:ext>
            </a:extLst>
          </p:cNvPr>
          <p:cNvSpPr txBox="1"/>
          <p:nvPr/>
        </p:nvSpPr>
        <p:spPr>
          <a:xfrm>
            <a:off x="5304336" y="5225826"/>
            <a:ext cx="184731" cy="307777"/>
          </a:xfrm>
          <a:prstGeom prst="rect">
            <a:avLst/>
          </a:prstGeom>
          <a:noFill/>
        </p:spPr>
        <p:txBody>
          <a:bodyPr wrap="none" rtlCol="0">
            <a:spAutoFit/>
          </a:bodyPr>
          <a:lstStyle/>
          <a:p>
            <a:endParaRPr lang="en-US" sz="1400" dirty="0"/>
          </a:p>
        </p:txBody>
      </p:sp>
      <p:sp>
        <p:nvSpPr>
          <p:cNvPr id="22" name="Rectangle: Rounded Corners 21">
            <a:extLst>
              <a:ext uri="{FF2B5EF4-FFF2-40B4-BE49-F238E27FC236}">
                <a16:creationId xmlns:a16="http://schemas.microsoft.com/office/drawing/2014/main" id="{1B42D8E7-F288-ECAA-CDB8-40691580E788}"/>
              </a:ext>
            </a:extLst>
          </p:cNvPr>
          <p:cNvSpPr/>
          <p:nvPr/>
        </p:nvSpPr>
        <p:spPr>
          <a:xfrm>
            <a:off x="3130295" y="4926027"/>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31" name="Rectangle: Rounded Corners 30">
            <a:extLst>
              <a:ext uri="{FF2B5EF4-FFF2-40B4-BE49-F238E27FC236}">
                <a16:creationId xmlns:a16="http://schemas.microsoft.com/office/drawing/2014/main" id="{3BB87DA7-364A-C671-89C6-E6D1C94229DA}"/>
              </a:ext>
            </a:extLst>
          </p:cNvPr>
          <p:cNvSpPr/>
          <p:nvPr/>
        </p:nvSpPr>
        <p:spPr>
          <a:xfrm>
            <a:off x="4175643" y="4444548"/>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54E9AF4A-E63C-74BF-B992-62C7CBBF1A72}"/>
              </a:ext>
            </a:extLst>
          </p:cNvPr>
          <p:cNvSpPr/>
          <p:nvPr/>
        </p:nvSpPr>
        <p:spPr>
          <a:xfrm rot="5400000">
            <a:off x="3844240" y="4845572"/>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33" name="Rectangle: Rounded Corners 32">
            <a:extLst>
              <a:ext uri="{FF2B5EF4-FFF2-40B4-BE49-F238E27FC236}">
                <a16:creationId xmlns:a16="http://schemas.microsoft.com/office/drawing/2014/main" id="{88B17D1F-6188-4191-3534-73E688DB2DC8}"/>
              </a:ext>
            </a:extLst>
          </p:cNvPr>
          <p:cNvSpPr/>
          <p:nvPr/>
        </p:nvSpPr>
        <p:spPr>
          <a:xfrm>
            <a:off x="5724150" y="4411090"/>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743135B-79B1-FB01-A0ED-52169950CCD1}"/>
              </a:ext>
            </a:extLst>
          </p:cNvPr>
          <p:cNvSpPr/>
          <p:nvPr/>
        </p:nvSpPr>
        <p:spPr>
          <a:xfrm>
            <a:off x="5258974" y="4921026"/>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5" name="Rectangle: Rounded Corners 34">
            <a:extLst>
              <a:ext uri="{FF2B5EF4-FFF2-40B4-BE49-F238E27FC236}">
                <a16:creationId xmlns:a16="http://schemas.microsoft.com/office/drawing/2014/main" id="{0A9DAAA1-68C6-2EA4-1E8F-75562AE7F0B3}"/>
              </a:ext>
            </a:extLst>
          </p:cNvPr>
          <p:cNvSpPr/>
          <p:nvPr/>
        </p:nvSpPr>
        <p:spPr>
          <a:xfrm rot="5400000">
            <a:off x="4836121" y="4851092"/>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36" name="Rectangle: Rounded Corners 35">
            <a:extLst>
              <a:ext uri="{FF2B5EF4-FFF2-40B4-BE49-F238E27FC236}">
                <a16:creationId xmlns:a16="http://schemas.microsoft.com/office/drawing/2014/main" id="{373C3E88-0F57-4AEB-DE1F-E07286997C24}"/>
              </a:ext>
            </a:extLst>
          </p:cNvPr>
          <p:cNvSpPr/>
          <p:nvPr/>
        </p:nvSpPr>
        <p:spPr>
          <a:xfrm>
            <a:off x="5252668" y="4748839"/>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37" name="Rectangle: Rounded Corners 36">
            <a:extLst>
              <a:ext uri="{FF2B5EF4-FFF2-40B4-BE49-F238E27FC236}">
                <a16:creationId xmlns:a16="http://schemas.microsoft.com/office/drawing/2014/main" id="{62BCBC8E-75A5-D9DB-66A0-07E28A9DA4C8}"/>
              </a:ext>
            </a:extLst>
          </p:cNvPr>
          <p:cNvSpPr/>
          <p:nvPr/>
        </p:nvSpPr>
        <p:spPr>
          <a:xfrm>
            <a:off x="3123024" y="4436206"/>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AA366CBF-5623-F755-1892-6118DA352628}"/>
              </a:ext>
            </a:extLst>
          </p:cNvPr>
          <p:cNvSpPr/>
          <p:nvPr/>
        </p:nvSpPr>
        <p:spPr>
          <a:xfrm>
            <a:off x="5258949" y="3513951"/>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87BB737-FE8D-FA6D-4C76-D3D17BBC63C9}"/>
              </a:ext>
            </a:extLst>
          </p:cNvPr>
          <p:cNvSpPr/>
          <p:nvPr/>
        </p:nvSpPr>
        <p:spPr>
          <a:xfrm>
            <a:off x="3123024" y="3519427"/>
            <a:ext cx="76200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4BBDFC6-E338-36E2-DB51-BEE348895957}"/>
              </a:ext>
            </a:extLst>
          </p:cNvPr>
          <p:cNvSpPr/>
          <p:nvPr/>
        </p:nvSpPr>
        <p:spPr>
          <a:xfrm>
            <a:off x="3475499" y="4427360"/>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C053E57E-145A-F4A6-A9FC-2A3978A4FF47}"/>
              </a:ext>
            </a:extLst>
          </p:cNvPr>
          <p:cNvSpPr/>
          <p:nvPr/>
        </p:nvSpPr>
        <p:spPr>
          <a:xfrm>
            <a:off x="3826798" y="4426419"/>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solidFill>
                <a:schemeClr val="tx1"/>
              </a:solidFill>
            </a:endParaRPr>
          </a:p>
        </p:txBody>
      </p:sp>
      <p:sp>
        <p:nvSpPr>
          <p:cNvPr id="42" name="Rectangle: Rounded Corners 41">
            <a:extLst>
              <a:ext uri="{FF2B5EF4-FFF2-40B4-BE49-F238E27FC236}">
                <a16:creationId xmlns:a16="http://schemas.microsoft.com/office/drawing/2014/main" id="{0A3412B1-28F1-0A6F-8962-4DF3A9FD219B}"/>
              </a:ext>
            </a:extLst>
          </p:cNvPr>
          <p:cNvSpPr/>
          <p:nvPr/>
        </p:nvSpPr>
        <p:spPr>
          <a:xfrm>
            <a:off x="4984382" y="4418982"/>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E5D0805-7AAA-B852-BB9B-378F313B59BA}"/>
              </a:ext>
            </a:extLst>
          </p:cNvPr>
          <p:cNvSpPr/>
          <p:nvPr/>
        </p:nvSpPr>
        <p:spPr>
          <a:xfrm>
            <a:off x="5344888" y="4416700"/>
            <a:ext cx="329321"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7A0D50E2-3CEA-7532-95FF-8C1DF3932344}"/>
              </a:ext>
            </a:extLst>
          </p:cNvPr>
          <p:cNvSpPr/>
          <p:nvPr/>
        </p:nvSpPr>
        <p:spPr>
          <a:xfrm rot="5400000">
            <a:off x="3018669" y="3973983"/>
            <a:ext cx="518906"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45" name="Rectangle: Rounded Corners 44">
            <a:extLst>
              <a:ext uri="{FF2B5EF4-FFF2-40B4-BE49-F238E27FC236}">
                <a16:creationId xmlns:a16="http://schemas.microsoft.com/office/drawing/2014/main" id="{784C06A6-8177-5013-AAB6-1C9F68D93EC5}"/>
              </a:ext>
            </a:extLst>
          </p:cNvPr>
          <p:cNvSpPr/>
          <p:nvPr/>
        </p:nvSpPr>
        <p:spPr>
          <a:xfrm rot="5400000">
            <a:off x="5621208" y="3961275"/>
            <a:ext cx="518906"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524F69FB-751A-980D-3A95-FA3C51FF67F6}"/>
              </a:ext>
            </a:extLst>
          </p:cNvPr>
          <p:cNvSpPr/>
          <p:nvPr/>
        </p:nvSpPr>
        <p:spPr>
          <a:xfrm>
            <a:off x="4405589" y="3509247"/>
            <a:ext cx="314222"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56663CE-6513-9B06-5680-6D30B2CAB1A8}"/>
              </a:ext>
            </a:extLst>
          </p:cNvPr>
          <p:cNvSpPr/>
          <p:nvPr/>
        </p:nvSpPr>
        <p:spPr>
          <a:xfrm>
            <a:off x="3928760" y="3509247"/>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AE96B92-2530-9130-78AE-D16AE2CBBA67}"/>
              </a:ext>
            </a:extLst>
          </p:cNvPr>
          <p:cNvSpPr/>
          <p:nvPr/>
        </p:nvSpPr>
        <p:spPr>
          <a:xfrm>
            <a:off x="4766095" y="3509247"/>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49" name="Rectangle: Rounded Corners 48">
            <a:extLst>
              <a:ext uri="{FF2B5EF4-FFF2-40B4-BE49-F238E27FC236}">
                <a16:creationId xmlns:a16="http://schemas.microsoft.com/office/drawing/2014/main" id="{471D1B0C-8CC0-06AC-5712-CD6B0F5C32FC}"/>
              </a:ext>
            </a:extLst>
          </p:cNvPr>
          <p:cNvSpPr/>
          <p:nvPr/>
        </p:nvSpPr>
        <p:spPr>
          <a:xfrm>
            <a:off x="3457745" y="3873107"/>
            <a:ext cx="671159" cy="1195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50" name="Rectangle: Rounded Corners 49">
            <a:extLst>
              <a:ext uri="{FF2B5EF4-FFF2-40B4-BE49-F238E27FC236}">
                <a16:creationId xmlns:a16="http://schemas.microsoft.com/office/drawing/2014/main" id="{632B6F6B-BD9F-F4F4-3F4A-BB938BCC3497}"/>
              </a:ext>
            </a:extLst>
          </p:cNvPr>
          <p:cNvSpPr/>
          <p:nvPr/>
        </p:nvSpPr>
        <p:spPr>
          <a:xfrm>
            <a:off x="4933338" y="3878684"/>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51" name="Rectangle: Rounded Corners 50">
            <a:extLst>
              <a:ext uri="{FF2B5EF4-FFF2-40B4-BE49-F238E27FC236}">
                <a16:creationId xmlns:a16="http://schemas.microsoft.com/office/drawing/2014/main" id="{34B37FB7-A37F-A02D-6937-A05A956EA0F4}"/>
              </a:ext>
            </a:extLst>
          </p:cNvPr>
          <p:cNvSpPr/>
          <p:nvPr/>
        </p:nvSpPr>
        <p:spPr>
          <a:xfrm>
            <a:off x="4175643" y="4267812"/>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52" name="Rectangle: Rounded Corners 51">
            <a:extLst>
              <a:ext uri="{FF2B5EF4-FFF2-40B4-BE49-F238E27FC236}">
                <a16:creationId xmlns:a16="http://schemas.microsoft.com/office/drawing/2014/main" id="{8FE33BDB-D92C-6C78-4C9E-532C5B4A195D}"/>
              </a:ext>
            </a:extLst>
          </p:cNvPr>
          <p:cNvSpPr/>
          <p:nvPr/>
        </p:nvSpPr>
        <p:spPr>
          <a:xfrm>
            <a:off x="4172178" y="3880711"/>
            <a:ext cx="728238" cy="33291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E11B3C2E-50D0-5BBA-65B7-A91A34F0B0CA}"/>
              </a:ext>
            </a:extLst>
          </p:cNvPr>
          <p:cNvSpPr/>
          <p:nvPr/>
        </p:nvSpPr>
        <p:spPr>
          <a:xfrm>
            <a:off x="4971823" y="4049923"/>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257FE16B-6E49-52ED-6FFD-1A956A89FB80}"/>
              </a:ext>
            </a:extLst>
          </p:cNvPr>
          <p:cNvSpPr/>
          <p:nvPr/>
        </p:nvSpPr>
        <p:spPr>
          <a:xfrm>
            <a:off x="5335386" y="4053456"/>
            <a:ext cx="35564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4B838F16-20EF-8CDF-7E23-24860F36CEB6}"/>
              </a:ext>
            </a:extLst>
          </p:cNvPr>
          <p:cNvSpPr/>
          <p:nvPr/>
        </p:nvSpPr>
        <p:spPr>
          <a:xfrm>
            <a:off x="3826797" y="4045420"/>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57A168C6-7A19-7591-9E23-25A118FBEC6A}"/>
              </a:ext>
            </a:extLst>
          </p:cNvPr>
          <p:cNvSpPr/>
          <p:nvPr/>
        </p:nvSpPr>
        <p:spPr>
          <a:xfrm>
            <a:off x="3483860" y="4053456"/>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C81A294-BBB0-FA14-F447-0BD587AB1680}"/>
              </a:ext>
            </a:extLst>
          </p:cNvPr>
          <p:cNvSpPr/>
          <p:nvPr/>
        </p:nvSpPr>
        <p:spPr>
          <a:xfrm>
            <a:off x="4065828" y="2920972"/>
            <a:ext cx="452740"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D38DDE4F-749A-B987-E127-08E85A57B78F}"/>
              </a:ext>
            </a:extLst>
          </p:cNvPr>
          <p:cNvSpPr/>
          <p:nvPr/>
        </p:nvSpPr>
        <p:spPr>
          <a:xfrm>
            <a:off x="4342411" y="2608271"/>
            <a:ext cx="483609" cy="12855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59" name="Rectangle: Rounded Corners 58">
            <a:extLst>
              <a:ext uri="{FF2B5EF4-FFF2-40B4-BE49-F238E27FC236}">
                <a16:creationId xmlns:a16="http://schemas.microsoft.com/office/drawing/2014/main" id="{93C7859A-58DD-FD03-B5EB-F4346F0E3CAB}"/>
              </a:ext>
            </a:extLst>
          </p:cNvPr>
          <p:cNvSpPr/>
          <p:nvPr/>
        </p:nvSpPr>
        <p:spPr>
          <a:xfrm>
            <a:off x="4650753" y="2147279"/>
            <a:ext cx="452740" cy="27932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3727EBDE-493E-7682-55BA-A444B7035B66}"/>
              </a:ext>
            </a:extLst>
          </p:cNvPr>
          <p:cNvSpPr/>
          <p:nvPr/>
        </p:nvSpPr>
        <p:spPr>
          <a:xfrm>
            <a:off x="4070939" y="2750793"/>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61" name="Rectangle: Rounded Corners 60">
            <a:extLst>
              <a:ext uri="{FF2B5EF4-FFF2-40B4-BE49-F238E27FC236}">
                <a16:creationId xmlns:a16="http://schemas.microsoft.com/office/drawing/2014/main" id="{16DB8AA3-4D4D-2E4C-0646-34D8060DA6C5}"/>
              </a:ext>
            </a:extLst>
          </p:cNvPr>
          <p:cNvSpPr/>
          <p:nvPr/>
        </p:nvSpPr>
        <p:spPr>
          <a:xfrm>
            <a:off x="4341492" y="2446538"/>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62" name="Rectangle: Rounded Corners 61">
            <a:extLst>
              <a:ext uri="{FF2B5EF4-FFF2-40B4-BE49-F238E27FC236}">
                <a16:creationId xmlns:a16="http://schemas.microsoft.com/office/drawing/2014/main" id="{A00C75F8-C409-4908-65A1-322042545542}"/>
              </a:ext>
            </a:extLst>
          </p:cNvPr>
          <p:cNvSpPr/>
          <p:nvPr/>
        </p:nvSpPr>
        <p:spPr>
          <a:xfrm>
            <a:off x="4555728" y="2923265"/>
            <a:ext cx="302107" cy="3048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AF2C5221-E557-6292-A1AA-C2850A84CB85}"/>
              </a:ext>
            </a:extLst>
          </p:cNvPr>
          <p:cNvSpPr/>
          <p:nvPr/>
        </p:nvSpPr>
        <p:spPr>
          <a:xfrm>
            <a:off x="4324155" y="2152000"/>
            <a:ext cx="302107" cy="26959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D89DDB87-FF7C-0361-FFEF-53CEFA8BA8BC}"/>
              </a:ext>
            </a:extLst>
          </p:cNvPr>
          <p:cNvSpPr/>
          <p:nvPr/>
        </p:nvSpPr>
        <p:spPr>
          <a:xfrm rot="5400000">
            <a:off x="4675110" y="2810644"/>
            <a:ext cx="619718" cy="21647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65" name="Rectangle: Rounded Corners 64">
            <a:extLst>
              <a:ext uri="{FF2B5EF4-FFF2-40B4-BE49-F238E27FC236}">
                <a16:creationId xmlns:a16="http://schemas.microsoft.com/office/drawing/2014/main" id="{8AC027F5-41E1-7E40-B644-7927D16D7302}"/>
              </a:ext>
            </a:extLst>
          </p:cNvPr>
          <p:cNvSpPr/>
          <p:nvPr/>
        </p:nvSpPr>
        <p:spPr>
          <a:xfrm rot="5400000">
            <a:off x="3895428" y="2320211"/>
            <a:ext cx="580055" cy="21647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23" name="TextBox 22">
            <a:extLst>
              <a:ext uri="{FF2B5EF4-FFF2-40B4-BE49-F238E27FC236}">
                <a16:creationId xmlns:a16="http://schemas.microsoft.com/office/drawing/2014/main" id="{018611A7-E14D-F9CF-B851-65A7B3306F9D}"/>
              </a:ext>
            </a:extLst>
          </p:cNvPr>
          <p:cNvSpPr txBox="1"/>
          <p:nvPr/>
        </p:nvSpPr>
        <p:spPr>
          <a:xfrm>
            <a:off x="3782745" y="4460921"/>
            <a:ext cx="184731" cy="200055"/>
          </a:xfrm>
          <a:prstGeom prst="rect">
            <a:avLst/>
          </a:prstGeom>
          <a:noFill/>
        </p:spPr>
        <p:txBody>
          <a:bodyPr wrap="none" rtlCol="0">
            <a:spAutoFit/>
          </a:bodyPr>
          <a:lstStyle/>
          <a:p>
            <a:endParaRPr lang="en-US" sz="700" dirty="0"/>
          </a:p>
        </p:txBody>
      </p:sp>
      <p:sp>
        <p:nvSpPr>
          <p:cNvPr id="67" name="TextBox 66">
            <a:extLst>
              <a:ext uri="{FF2B5EF4-FFF2-40B4-BE49-F238E27FC236}">
                <a16:creationId xmlns:a16="http://schemas.microsoft.com/office/drawing/2014/main" id="{CE97BD28-EED3-1728-2A63-BC09B6D06EFF}"/>
              </a:ext>
            </a:extLst>
          </p:cNvPr>
          <p:cNvSpPr txBox="1"/>
          <p:nvPr/>
        </p:nvSpPr>
        <p:spPr>
          <a:xfrm>
            <a:off x="3480435" y="4473238"/>
            <a:ext cx="184731" cy="200055"/>
          </a:xfrm>
          <a:prstGeom prst="rect">
            <a:avLst/>
          </a:prstGeom>
          <a:noFill/>
        </p:spPr>
        <p:txBody>
          <a:bodyPr wrap="none" rtlCol="0">
            <a:spAutoFit/>
          </a:bodyPr>
          <a:lstStyle/>
          <a:p>
            <a:endParaRPr lang="en-US" sz="700" dirty="0"/>
          </a:p>
        </p:txBody>
      </p:sp>
      <p:sp>
        <p:nvSpPr>
          <p:cNvPr id="68" name="TextBox 67">
            <a:extLst>
              <a:ext uri="{FF2B5EF4-FFF2-40B4-BE49-F238E27FC236}">
                <a16:creationId xmlns:a16="http://schemas.microsoft.com/office/drawing/2014/main" id="{BA158482-0D4D-2FED-8369-C403EFE3F929}"/>
              </a:ext>
            </a:extLst>
          </p:cNvPr>
          <p:cNvSpPr txBox="1"/>
          <p:nvPr/>
        </p:nvSpPr>
        <p:spPr>
          <a:xfrm>
            <a:off x="3781071" y="4093233"/>
            <a:ext cx="184731" cy="200055"/>
          </a:xfrm>
          <a:prstGeom prst="rect">
            <a:avLst/>
          </a:prstGeom>
          <a:noFill/>
        </p:spPr>
        <p:txBody>
          <a:bodyPr wrap="none" rtlCol="0">
            <a:spAutoFit/>
          </a:bodyPr>
          <a:lstStyle/>
          <a:p>
            <a:endParaRPr lang="en-US" sz="700" dirty="0"/>
          </a:p>
        </p:txBody>
      </p:sp>
      <p:sp>
        <p:nvSpPr>
          <p:cNvPr id="69" name="TextBox 68">
            <a:extLst>
              <a:ext uri="{FF2B5EF4-FFF2-40B4-BE49-F238E27FC236}">
                <a16:creationId xmlns:a16="http://schemas.microsoft.com/office/drawing/2014/main" id="{010CF9EB-EB96-A9A0-6E27-86AB513CBDC7}"/>
              </a:ext>
            </a:extLst>
          </p:cNvPr>
          <p:cNvSpPr txBox="1"/>
          <p:nvPr/>
        </p:nvSpPr>
        <p:spPr>
          <a:xfrm>
            <a:off x="3434154" y="4080021"/>
            <a:ext cx="184731" cy="200055"/>
          </a:xfrm>
          <a:prstGeom prst="rect">
            <a:avLst/>
          </a:prstGeom>
          <a:noFill/>
        </p:spPr>
        <p:txBody>
          <a:bodyPr wrap="none" rtlCol="0">
            <a:spAutoFit/>
          </a:bodyPr>
          <a:lstStyle/>
          <a:p>
            <a:endParaRPr lang="en-US" sz="700" dirty="0"/>
          </a:p>
        </p:txBody>
      </p:sp>
      <p:sp>
        <p:nvSpPr>
          <p:cNvPr id="70" name="TextBox 69">
            <a:extLst>
              <a:ext uri="{FF2B5EF4-FFF2-40B4-BE49-F238E27FC236}">
                <a16:creationId xmlns:a16="http://schemas.microsoft.com/office/drawing/2014/main" id="{70B17865-6CC2-0D2E-3209-9C84BACB60EF}"/>
              </a:ext>
            </a:extLst>
          </p:cNvPr>
          <p:cNvSpPr txBox="1"/>
          <p:nvPr/>
        </p:nvSpPr>
        <p:spPr>
          <a:xfrm>
            <a:off x="3077462" y="4468684"/>
            <a:ext cx="184731" cy="200055"/>
          </a:xfrm>
          <a:prstGeom prst="rect">
            <a:avLst/>
          </a:prstGeom>
          <a:noFill/>
        </p:spPr>
        <p:txBody>
          <a:bodyPr wrap="none" rtlCol="0">
            <a:spAutoFit/>
          </a:bodyPr>
          <a:lstStyle/>
          <a:p>
            <a:endParaRPr lang="en-US" sz="700" dirty="0"/>
          </a:p>
        </p:txBody>
      </p:sp>
      <p:sp>
        <p:nvSpPr>
          <p:cNvPr id="77" name="TextBox 76">
            <a:extLst>
              <a:ext uri="{FF2B5EF4-FFF2-40B4-BE49-F238E27FC236}">
                <a16:creationId xmlns:a16="http://schemas.microsoft.com/office/drawing/2014/main" id="{7CF6CC92-F0E3-6C4A-1513-1C84F6B5FE44}"/>
              </a:ext>
            </a:extLst>
          </p:cNvPr>
          <p:cNvSpPr txBox="1"/>
          <p:nvPr/>
        </p:nvSpPr>
        <p:spPr>
          <a:xfrm>
            <a:off x="4304745" y="2146378"/>
            <a:ext cx="184731" cy="200055"/>
          </a:xfrm>
          <a:prstGeom prst="rect">
            <a:avLst/>
          </a:prstGeom>
          <a:noFill/>
        </p:spPr>
        <p:txBody>
          <a:bodyPr wrap="none" rtlCol="0">
            <a:spAutoFit/>
          </a:bodyPr>
          <a:lstStyle/>
          <a:p>
            <a:endParaRPr lang="en-US" sz="700" dirty="0"/>
          </a:p>
        </p:txBody>
      </p:sp>
      <p:sp>
        <p:nvSpPr>
          <p:cNvPr id="82" name="TextBox 81">
            <a:extLst>
              <a:ext uri="{FF2B5EF4-FFF2-40B4-BE49-F238E27FC236}">
                <a16:creationId xmlns:a16="http://schemas.microsoft.com/office/drawing/2014/main" id="{5BA9EB5C-42EC-AD4F-6013-2C0325132AF3}"/>
              </a:ext>
            </a:extLst>
          </p:cNvPr>
          <p:cNvSpPr txBox="1"/>
          <p:nvPr/>
        </p:nvSpPr>
        <p:spPr>
          <a:xfrm>
            <a:off x="4327204" y="4453325"/>
            <a:ext cx="184731" cy="246221"/>
          </a:xfrm>
          <a:prstGeom prst="rect">
            <a:avLst/>
          </a:prstGeom>
          <a:noFill/>
        </p:spPr>
        <p:txBody>
          <a:bodyPr wrap="none" rtlCol="0">
            <a:spAutoFit/>
          </a:bodyPr>
          <a:lstStyle/>
          <a:p>
            <a:endParaRPr lang="en-US" sz="1000" dirty="0"/>
          </a:p>
        </p:txBody>
      </p:sp>
      <p:sp>
        <p:nvSpPr>
          <p:cNvPr id="85" name="TextBox 84">
            <a:extLst>
              <a:ext uri="{FF2B5EF4-FFF2-40B4-BE49-F238E27FC236}">
                <a16:creationId xmlns:a16="http://schemas.microsoft.com/office/drawing/2014/main" id="{181C5996-90E3-6563-7018-0C6AD3542719}"/>
              </a:ext>
            </a:extLst>
          </p:cNvPr>
          <p:cNvSpPr txBox="1"/>
          <p:nvPr/>
        </p:nvSpPr>
        <p:spPr>
          <a:xfrm>
            <a:off x="4643340" y="2138625"/>
            <a:ext cx="184731" cy="246221"/>
          </a:xfrm>
          <a:prstGeom prst="rect">
            <a:avLst/>
          </a:prstGeom>
          <a:noFill/>
        </p:spPr>
        <p:txBody>
          <a:bodyPr wrap="none" rtlCol="0">
            <a:spAutoFit/>
          </a:bodyPr>
          <a:lstStyle/>
          <a:p>
            <a:endParaRPr lang="en-US" sz="1000" dirty="0"/>
          </a:p>
        </p:txBody>
      </p:sp>
      <p:sp>
        <p:nvSpPr>
          <p:cNvPr id="86" name="TextBox 85">
            <a:extLst>
              <a:ext uri="{FF2B5EF4-FFF2-40B4-BE49-F238E27FC236}">
                <a16:creationId xmlns:a16="http://schemas.microsoft.com/office/drawing/2014/main" id="{0EB50ED8-8A5C-FD1B-2923-C6E797890988}"/>
              </a:ext>
            </a:extLst>
          </p:cNvPr>
          <p:cNvSpPr txBox="1"/>
          <p:nvPr/>
        </p:nvSpPr>
        <p:spPr>
          <a:xfrm rot="5400000">
            <a:off x="3196656" y="4012647"/>
            <a:ext cx="184731" cy="246221"/>
          </a:xfrm>
          <a:prstGeom prst="rect">
            <a:avLst/>
          </a:prstGeom>
          <a:noFill/>
        </p:spPr>
        <p:txBody>
          <a:bodyPr wrap="none" rtlCol="0">
            <a:spAutoFit/>
          </a:bodyPr>
          <a:lstStyle/>
          <a:p>
            <a:endParaRPr lang="en-US" sz="1000" dirty="0"/>
          </a:p>
        </p:txBody>
      </p:sp>
      <p:grpSp>
        <p:nvGrpSpPr>
          <p:cNvPr id="11267" name="Group 11266">
            <a:extLst>
              <a:ext uri="{FF2B5EF4-FFF2-40B4-BE49-F238E27FC236}">
                <a16:creationId xmlns:a16="http://schemas.microsoft.com/office/drawing/2014/main" id="{E8DD86C9-6037-CDCF-9ABD-E9037E8F2C89}"/>
              </a:ext>
            </a:extLst>
          </p:cNvPr>
          <p:cNvGrpSpPr/>
          <p:nvPr/>
        </p:nvGrpSpPr>
        <p:grpSpPr>
          <a:xfrm>
            <a:off x="4437551" y="1140770"/>
            <a:ext cx="269230" cy="523220"/>
            <a:chOff x="955044" y="2146378"/>
            <a:chExt cx="269230" cy="523220"/>
          </a:xfrm>
        </p:grpSpPr>
        <p:sp>
          <p:nvSpPr>
            <p:cNvPr id="11265" name="Rectangle 11264">
              <a:extLst>
                <a:ext uri="{FF2B5EF4-FFF2-40B4-BE49-F238E27FC236}">
                  <a16:creationId xmlns:a16="http://schemas.microsoft.com/office/drawing/2014/main" id="{9DD064F6-C0E0-8864-CFEA-5FCA6921105C}"/>
                </a:ext>
              </a:extLst>
            </p:cNvPr>
            <p:cNvSpPr/>
            <p:nvPr/>
          </p:nvSpPr>
          <p:spPr>
            <a:xfrm>
              <a:off x="1066800" y="2146378"/>
              <a:ext cx="45719" cy="5232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3211E67-7C5A-3AC8-6A0E-7ADE17AB823A}"/>
                </a:ext>
              </a:extLst>
            </p:cNvPr>
            <p:cNvSpPr/>
            <p:nvPr/>
          </p:nvSpPr>
          <p:spPr>
            <a:xfrm rot="5400000">
              <a:off x="1066799" y="2184871"/>
              <a:ext cx="45719" cy="2692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Rounded Corners 89">
            <a:extLst>
              <a:ext uri="{FF2B5EF4-FFF2-40B4-BE49-F238E27FC236}">
                <a16:creationId xmlns:a16="http://schemas.microsoft.com/office/drawing/2014/main" id="{A6A3511D-1B4C-2089-DEEC-7C512F2E935D}"/>
              </a:ext>
            </a:extLst>
          </p:cNvPr>
          <p:cNvSpPr/>
          <p:nvPr/>
        </p:nvSpPr>
        <p:spPr>
          <a:xfrm>
            <a:off x="3130295" y="4773199"/>
            <a:ext cx="762001" cy="13275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pic>
        <p:nvPicPr>
          <p:cNvPr id="94" name="Picture 93" descr="Shape, arrow&#10;&#10;Description automatically generated">
            <a:extLst>
              <a:ext uri="{FF2B5EF4-FFF2-40B4-BE49-F238E27FC236}">
                <a16:creationId xmlns:a16="http://schemas.microsoft.com/office/drawing/2014/main" id="{5B16F222-4D38-F546-0BDA-EF05E6A49EE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553" b="57078" l="91201" r="96502">
                        <a14:foregroundMark x1="94238" y1="45138" x2="94238" y2="45138"/>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90538" t="40737" r="2835" b="41106"/>
          <a:stretch/>
        </p:blipFill>
        <p:spPr>
          <a:xfrm>
            <a:off x="2557994" y="5104518"/>
            <a:ext cx="569044" cy="1049031"/>
          </a:xfrm>
          <a:prstGeom prst="rect">
            <a:avLst/>
          </a:prstGeom>
        </p:spPr>
      </p:pic>
      <p:pic>
        <p:nvPicPr>
          <p:cNvPr id="95" name="Picture 94" descr="Shape, arrow&#10;&#10;Description automatically generated">
            <a:extLst>
              <a:ext uri="{FF2B5EF4-FFF2-40B4-BE49-F238E27FC236}">
                <a16:creationId xmlns:a16="http://schemas.microsoft.com/office/drawing/2014/main" id="{E89A7389-1A09-DF64-D090-0CD88F182EBA}"/>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644" b="19158" l="71094" r="77051">
                        <a14:foregroundMark x1="72168" y1="16401" x2="73633" y2="13353"/>
                        <a14:foregroundMark x1="73926" y1="5225" x2="73926" y2="5225"/>
                        <a14:foregroundMark x1="74023" y1="4790" x2="74023" y2="4790"/>
                        <a14:foregroundMark x1="74023" y1="4644" x2="74023" y2="46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70498" t="3559" r="22066" b="78895"/>
          <a:stretch/>
        </p:blipFill>
        <p:spPr>
          <a:xfrm flipH="1">
            <a:off x="6511662" y="5104518"/>
            <a:ext cx="563069" cy="894000"/>
          </a:xfrm>
          <a:prstGeom prst="rect">
            <a:avLst/>
          </a:prstGeom>
        </p:spPr>
      </p:pic>
      <p:pic>
        <p:nvPicPr>
          <p:cNvPr id="96" name="Picture 95" descr="Shape, arrow&#10;&#10;Description automatically generated">
            <a:extLst>
              <a:ext uri="{FF2B5EF4-FFF2-40B4-BE49-F238E27FC236}">
                <a16:creationId xmlns:a16="http://schemas.microsoft.com/office/drawing/2014/main" id="{3022DB9B-CE6F-A1A3-21EF-AA8E4598730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644" b="19158" l="71094" r="77051">
                        <a14:foregroundMark x1="72168" y1="16401" x2="73633" y2="13353"/>
                        <a14:foregroundMark x1="73926" y1="5225" x2="73926" y2="5225"/>
                        <a14:foregroundMark x1="74023" y1="4790" x2="74023" y2="4790"/>
                        <a14:foregroundMark x1="74023" y1="4644" x2="74023" y2="464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rcRect l="70498" t="3559" r="22066" b="78895"/>
          <a:stretch/>
        </p:blipFill>
        <p:spPr>
          <a:xfrm flipH="1">
            <a:off x="7239000" y="5141737"/>
            <a:ext cx="434159" cy="689326"/>
          </a:xfrm>
          <a:prstGeom prst="rect">
            <a:avLst/>
          </a:prstGeom>
        </p:spPr>
      </p:pic>
      <p:sp>
        <p:nvSpPr>
          <p:cNvPr id="97" name="TextBox 96">
            <a:extLst>
              <a:ext uri="{FF2B5EF4-FFF2-40B4-BE49-F238E27FC236}">
                <a16:creationId xmlns:a16="http://schemas.microsoft.com/office/drawing/2014/main" id="{8A56CEF0-DB53-0B0C-9A79-8DC5E7F708EC}"/>
              </a:ext>
            </a:extLst>
          </p:cNvPr>
          <p:cNvSpPr txBox="1"/>
          <p:nvPr/>
        </p:nvSpPr>
        <p:spPr>
          <a:xfrm>
            <a:off x="5747906" y="1317652"/>
            <a:ext cx="3167494" cy="1723549"/>
          </a:xfrm>
          <a:prstGeom prst="rect">
            <a:avLst/>
          </a:prstGeom>
          <a:noFill/>
        </p:spPr>
        <p:txBody>
          <a:bodyPr wrap="square" rtlCol="0">
            <a:spAutoFit/>
          </a:bodyPr>
          <a:lstStyle/>
          <a:p>
            <a:r>
              <a:rPr lang="en-US" i="1" dirty="0"/>
              <a:t>You also, like living stones, are built  into a spiritual house to be a holy priesthood offering spiritual sacrifices acceptable to God through Jesus Christ.</a:t>
            </a:r>
          </a:p>
          <a:p>
            <a:r>
              <a:rPr lang="en-US" sz="1600" i="1" dirty="0"/>
              <a:t>1 Peter 2:5</a:t>
            </a:r>
          </a:p>
        </p:txBody>
      </p:sp>
    </p:spTree>
    <p:extLst>
      <p:ext uri="{BB962C8B-B14F-4D97-AF65-F5344CB8AC3E}">
        <p14:creationId xmlns:p14="http://schemas.microsoft.com/office/powerpoint/2010/main" val="961470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
        <p:nvSpPr>
          <p:cNvPr id="10" name="Title 1">
            <a:extLst>
              <a:ext uri="{FF2B5EF4-FFF2-40B4-BE49-F238E27FC236}">
                <a16:creationId xmlns:a16="http://schemas.microsoft.com/office/drawing/2014/main" id="{DB0F23A0-BCAA-523D-C2BF-7C8B808AA7EF}"/>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304800"/>
            <a:ext cx="7620000" cy="838200"/>
          </a:xfrm>
        </p:spPr>
        <p:txBody>
          <a:bodyPr>
            <a:noAutofit/>
          </a:bodyPr>
          <a:lstStyle/>
          <a:p>
            <a:r>
              <a:rPr lang="en-US" sz="4800" b="1" dirty="0">
                <a:latin typeface="Impact" pitchFamily="34" charset="0"/>
              </a:rPr>
              <a:t>The church</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i="1" dirty="0"/>
              <a:t>And God placed all things under his [Jesus] feet and appointed him to be head over everything for the church, which is his body the fullness of him who fills everything in every way.</a:t>
            </a:r>
          </a:p>
          <a:p>
            <a:r>
              <a:rPr lang="en-US" sz="2800" dirty="0"/>
              <a:t>Ephesians 1:22-23</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722363" y="3792376"/>
            <a:ext cx="3699273" cy="2264011"/>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75438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the church?</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630214"/>
            <a:ext cx="8572500" cy="3139321"/>
          </a:xfrm>
          <a:prstGeom prst="rect">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Church—from the Greek word </a:t>
            </a:r>
            <a:r>
              <a:rPr lang="en-US" sz="2200" b="1" i="1" dirty="0" err="1">
                <a:solidFill>
                  <a:schemeClr val="accent2"/>
                </a:solidFill>
              </a:rPr>
              <a:t>ekklesia</a:t>
            </a:r>
            <a:r>
              <a:rPr lang="en-US" sz="2200" b="1" dirty="0">
                <a:solidFill>
                  <a:schemeClr val="accent2"/>
                </a:solidFill>
              </a:rPr>
              <a:t> meaning ones who are “called out” or “separated from” the world.</a:t>
            </a:r>
          </a:p>
          <a:p>
            <a:endParaRPr lang="en-US" sz="2200" b="1" dirty="0">
              <a:solidFill>
                <a:schemeClr val="accent2"/>
              </a:solidFill>
            </a:endParaRPr>
          </a:p>
          <a:p>
            <a:r>
              <a:rPr lang="en-US" sz="2200" dirty="0">
                <a:solidFill>
                  <a:schemeClr val="accent2"/>
                </a:solidFill>
              </a:rPr>
              <a:t>The church is the community of believers in Jesus who are joined together into one group by the Holy Spirit. The church is not a building; it is the believers from all countries, cultures and generations. </a:t>
            </a:r>
          </a:p>
          <a:p>
            <a:endParaRPr lang="en-US" sz="2200" dirty="0">
              <a:solidFill>
                <a:schemeClr val="accent2"/>
              </a:solidFill>
            </a:endParaRPr>
          </a:p>
          <a:p>
            <a:r>
              <a:rPr lang="en-US" sz="2200" dirty="0">
                <a:solidFill>
                  <a:schemeClr val="accent2"/>
                </a:solidFill>
              </a:rPr>
              <a:t>This lesson will cover the church as a whole (the universal </a:t>
            </a:r>
            <a:r>
              <a:rPr lang="en-US" sz="2200" u="sng" dirty="0">
                <a:solidFill>
                  <a:schemeClr val="accent2"/>
                </a:solidFill>
              </a:rPr>
              <a:t>C</a:t>
            </a:r>
            <a:r>
              <a:rPr lang="en-US" sz="2200" dirty="0">
                <a:solidFill>
                  <a:schemeClr val="accent2"/>
                </a:solidFill>
              </a:rPr>
              <a:t>hurch) and the local church. </a:t>
            </a:r>
            <a:endParaRPr lang="en-US" sz="12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itle 1">
            <a:extLst>
              <a:ext uri="{FF2B5EF4-FFF2-40B4-BE49-F238E27FC236}">
                <a16:creationId xmlns:a16="http://schemas.microsoft.com/office/drawing/2014/main" id="{5BC33C6F-20A4-CDD7-8249-709D423ECCF4}"/>
              </a:ext>
            </a:extLst>
          </p:cNvPr>
          <p:cNvSpPr>
            <a:spLocks noGrp="1"/>
          </p:cNvSpPr>
          <p:nvPr>
            <p:ph type="title"/>
          </p:nvPr>
        </p:nvSpPr>
        <p:spPr>
          <a:xfrm>
            <a:off x="1295400" y="304800"/>
            <a:ext cx="7620000" cy="838200"/>
          </a:xfrm>
        </p:spPr>
        <p:txBody>
          <a:bodyPr>
            <a:noAutofit/>
          </a:bodyPr>
          <a:lstStyle/>
          <a:p>
            <a:r>
              <a:rPr lang="en-US" sz="4800" b="1" dirty="0">
                <a:latin typeface="Impact" pitchFamily="34" charset="0"/>
              </a:rPr>
              <a:t>The church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75438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the church?</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304800" y="1630214"/>
            <a:ext cx="8572500" cy="2677656"/>
          </a:xfrm>
          <a:prstGeom prst="rect">
            <a:avLst/>
          </a:prstGeom>
          <a:solidFill>
            <a:schemeClr val="bg1"/>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Scripture refers to the Church by several names. </a:t>
            </a:r>
            <a:r>
              <a:rPr lang="en-US" sz="2200" dirty="0">
                <a:solidFill>
                  <a:schemeClr val="accent2"/>
                </a:solidFill>
              </a:rPr>
              <a:t>Please note these are NOT references to actual names of local churches or denominations—although some may use these names.</a:t>
            </a:r>
          </a:p>
          <a:p>
            <a:endParaRPr lang="en-US" sz="1400" dirty="0">
              <a:solidFill>
                <a:schemeClr val="accent2"/>
              </a:solidFill>
            </a:endParaRPr>
          </a:p>
          <a:p>
            <a:pPr marL="342900" indent="-342900">
              <a:buFont typeface="Arial" panose="020B0604020202020204" pitchFamily="34" charset="0"/>
              <a:buChar char="•"/>
            </a:pPr>
            <a:r>
              <a:rPr lang="en-US" sz="2200" dirty="0">
                <a:solidFill>
                  <a:schemeClr val="accent2"/>
                </a:solidFill>
              </a:rPr>
              <a:t>The church of God—1 Cor. 1:2, 2 Cor. 1:1</a:t>
            </a:r>
          </a:p>
          <a:p>
            <a:pPr marL="342900" indent="-342900">
              <a:buFont typeface="Arial" panose="020B0604020202020204" pitchFamily="34" charset="0"/>
              <a:buChar char="•"/>
            </a:pPr>
            <a:r>
              <a:rPr lang="en-US" sz="2200" dirty="0">
                <a:solidFill>
                  <a:schemeClr val="accent2"/>
                </a:solidFill>
              </a:rPr>
              <a:t>The church of the living God—1 Tim. 3:15</a:t>
            </a:r>
          </a:p>
          <a:p>
            <a:pPr marL="342900" indent="-342900">
              <a:buFont typeface="Arial" panose="020B0604020202020204" pitchFamily="34" charset="0"/>
              <a:buChar char="•"/>
            </a:pPr>
            <a:r>
              <a:rPr lang="en-US" sz="2200" dirty="0">
                <a:solidFill>
                  <a:schemeClr val="accent2"/>
                </a:solidFill>
              </a:rPr>
              <a:t>The church of the firstborn—Heb. 12:23</a:t>
            </a:r>
          </a:p>
          <a:p>
            <a:pPr marL="342900" indent="-342900">
              <a:buFont typeface="Arial" panose="020B0604020202020204" pitchFamily="34" charset="0"/>
              <a:buChar char="•"/>
            </a:pPr>
            <a:r>
              <a:rPr lang="en-US" sz="2200" dirty="0">
                <a:solidFill>
                  <a:schemeClr val="accent2"/>
                </a:solidFill>
              </a:rPr>
              <a:t>The churches of Christ—Rom. 16:16</a:t>
            </a:r>
            <a:endParaRPr lang="en-US" sz="12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itle 1">
            <a:extLst>
              <a:ext uri="{FF2B5EF4-FFF2-40B4-BE49-F238E27FC236}">
                <a16:creationId xmlns:a16="http://schemas.microsoft.com/office/drawing/2014/main" id="{5BC33C6F-20A4-CDD7-8249-709D423ECCF4}"/>
              </a:ext>
            </a:extLst>
          </p:cNvPr>
          <p:cNvSpPr>
            <a:spLocks noGrp="1"/>
          </p:cNvSpPr>
          <p:nvPr>
            <p:ph type="title"/>
          </p:nvPr>
        </p:nvSpPr>
        <p:spPr>
          <a:xfrm>
            <a:off x="1295400" y="304800"/>
            <a:ext cx="7620000" cy="838200"/>
          </a:xfrm>
        </p:spPr>
        <p:txBody>
          <a:bodyPr>
            <a:noAutofit/>
          </a:bodyPr>
          <a:lstStyle/>
          <a:p>
            <a:r>
              <a:rPr lang="en-US" sz="4800" b="1" dirty="0">
                <a:latin typeface="Impact" pitchFamily="34" charset="0"/>
              </a:rPr>
              <a:t>The church</a:t>
            </a:r>
          </a:p>
        </p:txBody>
      </p:sp>
      <p:pic>
        <p:nvPicPr>
          <p:cNvPr id="1026" name="Picture 2">
            <a:extLst>
              <a:ext uri="{FF2B5EF4-FFF2-40B4-BE49-F238E27FC236}">
                <a16:creationId xmlns:a16="http://schemas.microsoft.com/office/drawing/2014/main" id="{316892CE-EE05-3A24-57FD-08DD54FDB1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22" y="4367021"/>
            <a:ext cx="1222661" cy="1630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49E9BF3-0778-D925-6152-FC67A8601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076" y="4359668"/>
            <a:ext cx="2159224" cy="16302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ED4C52-96C3-3A2C-DF4F-3D17DB8617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9531" y="4369327"/>
            <a:ext cx="1076243" cy="16205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3817618-24F8-E1BC-924A-A1916E13873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5591" y="4367021"/>
            <a:ext cx="3124200" cy="164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1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Church (universal)</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48082"/>
            <a:ext cx="8572500" cy="421653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God’s people—those looking forward to and trusting in the future Messiah or those looking back to the cross and trusting in Jesus—are all part of the Church. </a:t>
            </a:r>
          </a:p>
          <a:p>
            <a:endParaRPr lang="en-US" sz="1200" b="1" dirty="0">
              <a:solidFill>
                <a:schemeClr val="accent2"/>
              </a:solidFill>
            </a:endParaRPr>
          </a:p>
          <a:p>
            <a:r>
              <a:rPr lang="en-US" sz="2000" dirty="0">
                <a:solidFill>
                  <a:schemeClr val="accent2"/>
                </a:solidFill>
              </a:rPr>
              <a:t>Read about the uniting of the OT people of God and the saved after Jesus in Ephesians 2:11-12.</a:t>
            </a:r>
          </a:p>
          <a:p>
            <a:endParaRPr lang="en-US" sz="1200" b="1" dirty="0">
              <a:solidFill>
                <a:schemeClr val="accent2"/>
              </a:solidFill>
            </a:endParaRPr>
          </a:p>
          <a:p>
            <a:r>
              <a:rPr lang="en-US" sz="2200" dirty="0">
                <a:solidFill>
                  <a:schemeClr val="accent2"/>
                </a:solidFill>
              </a:rPr>
              <a:t>Jesus introduced the concept of the church in His teachings (Matt. 16:18, 18:15-20). The book of Acts records the birth and growth of the church among both Jews and Gentiles. Gentiles are all people groups and cultures other than the Jews. Paul was sent to establish churches among Gentile believers and Peter was set to Jewish believers. (1 </a:t>
            </a:r>
            <a:r>
              <a:rPr lang="en-US" sz="2200" dirty="0" err="1">
                <a:solidFill>
                  <a:schemeClr val="accent2"/>
                </a:solidFill>
              </a:rPr>
              <a:t>Thes</a:t>
            </a:r>
            <a:r>
              <a:rPr lang="en-US" sz="2200" dirty="0">
                <a:solidFill>
                  <a:schemeClr val="accent2"/>
                </a:solidFill>
              </a:rPr>
              <a:t>. 1:1, 1Tim. 3:15).</a:t>
            </a:r>
            <a:r>
              <a:rPr lang="en-US" sz="2200" b="1" dirty="0">
                <a:solidFill>
                  <a:schemeClr val="accent2"/>
                </a:solidFill>
              </a:rPr>
              <a:t> </a:t>
            </a:r>
            <a:endParaRPr lang="en-US" sz="22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1" name="Title 1">
            <a:extLst>
              <a:ext uri="{FF2B5EF4-FFF2-40B4-BE49-F238E27FC236}">
                <a16:creationId xmlns:a16="http://schemas.microsoft.com/office/drawing/2014/main" id="{FEEC8E3F-0E78-A69E-330A-29E8734F458E}"/>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2050" name="Picture 2">
            <a:extLst>
              <a:ext uri="{FF2B5EF4-FFF2-40B4-BE49-F238E27FC236}">
                <a16:creationId xmlns:a16="http://schemas.microsoft.com/office/drawing/2014/main" id="{C2AFC06A-856C-AA61-A957-3182EF575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78410"/>
            <a:ext cx="2305050" cy="1590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3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Church—relation to Jesus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643212"/>
            <a:ext cx="8572500" cy="33855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Scriptures describe the Church and its relationship to Jesus with illustrations (word pictures). </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1" name="Title 1">
            <a:extLst>
              <a:ext uri="{FF2B5EF4-FFF2-40B4-BE49-F238E27FC236}">
                <a16:creationId xmlns:a16="http://schemas.microsoft.com/office/drawing/2014/main" id="{FECC2CCC-830F-C75D-7C28-6B635BB1ED08}"/>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pic>
        <p:nvPicPr>
          <p:cNvPr id="4" name="Picture 2">
            <a:extLst>
              <a:ext uri="{FF2B5EF4-FFF2-40B4-BE49-F238E27FC236}">
                <a16:creationId xmlns:a16="http://schemas.microsoft.com/office/drawing/2014/main" id="{835DF81E-29F4-8F5C-6598-0AF2D4016C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2108619"/>
            <a:ext cx="1157507" cy="15346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412F5F-D6B2-283F-32E5-5E231D857751}"/>
              </a:ext>
            </a:extLst>
          </p:cNvPr>
          <p:cNvSpPr txBox="1"/>
          <p:nvPr/>
        </p:nvSpPr>
        <p:spPr>
          <a:xfrm>
            <a:off x="1443257" y="2077884"/>
            <a:ext cx="6953250" cy="1200329"/>
          </a:xfrm>
          <a:prstGeom prst="rect">
            <a:avLst/>
          </a:prstGeom>
          <a:noFill/>
        </p:spPr>
        <p:txBody>
          <a:bodyPr wrap="square" rtlCol="0">
            <a:spAutoFit/>
          </a:bodyPr>
          <a:lstStyle/>
          <a:p>
            <a:r>
              <a:rPr lang="en-US" b="1" dirty="0"/>
              <a:t>A flock and a Good Shepherd</a:t>
            </a:r>
            <a:r>
              <a:rPr lang="en-US" dirty="0"/>
              <a:t>—Jesus is the gate by which the sheep (believers) enter into salvation. He is the good shepherd who watches over the sheep; they know him and follow him. He gave His life for the sheep—Jews and Gentiles. (John 10:1-18)</a:t>
            </a:r>
          </a:p>
        </p:txBody>
      </p:sp>
      <p:pic>
        <p:nvPicPr>
          <p:cNvPr id="3076" name="Picture 4">
            <a:extLst>
              <a:ext uri="{FF2B5EF4-FFF2-40B4-BE49-F238E27FC236}">
                <a16:creationId xmlns:a16="http://schemas.microsoft.com/office/drawing/2014/main" id="{3A0462C2-BEC4-1E71-F1DE-98527A41483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167" r="3333" b="5022"/>
          <a:stretch/>
        </p:blipFill>
        <p:spPr bwMode="auto">
          <a:xfrm>
            <a:off x="7639050" y="3100936"/>
            <a:ext cx="1157507" cy="15433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8131BF8-C59D-29AA-B079-5C37AFCB2BCA}"/>
              </a:ext>
            </a:extLst>
          </p:cNvPr>
          <p:cNvSpPr txBox="1"/>
          <p:nvPr/>
        </p:nvSpPr>
        <p:spPr>
          <a:xfrm>
            <a:off x="904875" y="3604732"/>
            <a:ext cx="6953250" cy="923330"/>
          </a:xfrm>
          <a:prstGeom prst="rect">
            <a:avLst/>
          </a:prstGeom>
          <a:noFill/>
        </p:spPr>
        <p:txBody>
          <a:bodyPr wrap="square" rtlCol="0">
            <a:spAutoFit/>
          </a:bodyPr>
          <a:lstStyle/>
          <a:p>
            <a:r>
              <a:rPr lang="en-US" b="1" dirty="0"/>
              <a:t>True vine and branches</a:t>
            </a:r>
            <a:r>
              <a:rPr lang="en-US" dirty="0"/>
              <a:t>—The Father is the gardener who trims the branches so they bear much fruit. It is by remaining with Jesus (the vine) that we are able to bear fruit. (John 15:1-8)</a:t>
            </a:r>
          </a:p>
        </p:txBody>
      </p:sp>
      <p:pic>
        <p:nvPicPr>
          <p:cNvPr id="3078" name="Picture 6">
            <a:extLst>
              <a:ext uri="{FF2B5EF4-FFF2-40B4-BE49-F238E27FC236}">
                <a16:creationId xmlns:a16="http://schemas.microsoft.com/office/drawing/2014/main" id="{F88D5002-C4F5-B6FF-9A24-EC02772C1BE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968" r="11024"/>
          <a:stretch/>
        </p:blipFill>
        <p:spPr bwMode="auto">
          <a:xfrm>
            <a:off x="304800" y="4527185"/>
            <a:ext cx="1363940" cy="15263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D219B81-D094-AF93-7F47-5704E8FAB997}"/>
              </a:ext>
            </a:extLst>
          </p:cNvPr>
          <p:cNvSpPr txBox="1"/>
          <p:nvPr/>
        </p:nvSpPr>
        <p:spPr>
          <a:xfrm>
            <a:off x="1752600" y="4782166"/>
            <a:ext cx="6953250" cy="1200329"/>
          </a:xfrm>
          <a:prstGeom prst="rect">
            <a:avLst/>
          </a:prstGeom>
          <a:noFill/>
        </p:spPr>
        <p:txBody>
          <a:bodyPr wrap="square" rtlCol="0">
            <a:spAutoFit/>
          </a:bodyPr>
          <a:lstStyle/>
          <a:p>
            <a:r>
              <a:rPr lang="en-US" b="1" dirty="0"/>
              <a:t>Building and the Cornerstone</a:t>
            </a:r>
            <a:r>
              <a:rPr lang="en-US" dirty="0"/>
              <a:t>—Jesus is the chief cornerstone of the building made up of the believers in Him. The believers, as living stones, are being built into the spiritual house of Jesus.          (Ephesians 2:19-22, 1 Peter 2:4-8)</a:t>
            </a:r>
          </a:p>
        </p:txBody>
      </p:sp>
    </p:spTree>
    <p:extLst>
      <p:ext uri="{BB962C8B-B14F-4D97-AF65-F5344CB8AC3E}">
        <p14:creationId xmlns:p14="http://schemas.microsoft.com/office/powerpoint/2010/main" val="264155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The Church—relation to Jesus</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643212"/>
            <a:ext cx="8572500" cy="33855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chemeClr val="accent2"/>
                </a:solidFill>
              </a:rPr>
              <a:t>Scriptures describe the Church and its relationship to Jesus with illustrations (word pictures). </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1" name="Title 1">
            <a:extLst>
              <a:ext uri="{FF2B5EF4-FFF2-40B4-BE49-F238E27FC236}">
                <a16:creationId xmlns:a16="http://schemas.microsoft.com/office/drawing/2014/main" id="{FECC2CCC-830F-C75D-7C28-6B635BB1ED08}"/>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a:latin typeface="Impact" pitchFamily="34" charset="0"/>
              </a:rPr>
              <a:t>The church</a:t>
            </a:r>
            <a:endParaRPr lang="en-US" sz="4800" b="1" dirty="0">
              <a:latin typeface="Impact" pitchFamily="34" charset="0"/>
            </a:endParaRPr>
          </a:p>
        </p:txBody>
      </p:sp>
      <p:sp>
        <p:nvSpPr>
          <p:cNvPr id="6" name="TextBox 5">
            <a:extLst>
              <a:ext uri="{FF2B5EF4-FFF2-40B4-BE49-F238E27FC236}">
                <a16:creationId xmlns:a16="http://schemas.microsoft.com/office/drawing/2014/main" id="{7E412F5F-D6B2-283F-32E5-5E231D857751}"/>
              </a:ext>
            </a:extLst>
          </p:cNvPr>
          <p:cNvSpPr txBox="1"/>
          <p:nvPr/>
        </p:nvSpPr>
        <p:spPr>
          <a:xfrm>
            <a:off x="1521742" y="2077884"/>
            <a:ext cx="7414993" cy="2031325"/>
          </a:xfrm>
          <a:prstGeom prst="rect">
            <a:avLst/>
          </a:prstGeom>
          <a:noFill/>
        </p:spPr>
        <p:txBody>
          <a:bodyPr wrap="square" rtlCol="0">
            <a:spAutoFit/>
          </a:bodyPr>
          <a:lstStyle/>
          <a:p>
            <a:r>
              <a:rPr lang="en-US" b="1" dirty="0"/>
              <a:t>A living body and the Head</a:t>
            </a:r>
            <a:r>
              <a:rPr lang="en-US" dirty="0"/>
              <a:t>—Jesus is the head of the Church (the body of Christ). He has given gifts of ministry (apostles, prophets, evangelists, pastors, teachers) to believers to enable them to perform works of service toward God and mankind. These works of service unite the believer with Jesus and His Church in a mature and whole relationship. As a member of the Church, each believer is responsible to do his part to build it up. </a:t>
            </a:r>
          </a:p>
          <a:p>
            <a:r>
              <a:rPr lang="en-US" dirty="0"/>
              <a:t>(1 Corinthians 12, Ephesians 1:22-23, 4:11-16, Colossians 1:18, 2:19)</a:t>
            </a:r>
          </a:p>
        </p:txBody>
      </p:sp>
      <p:sp>
        <p:nvSpPr>
          <p:cNvPr id="15" name="TextBox 14">
            <a:extLst>
              <a:ext uri="{FF2B5EF4-FFF2-40B4-BE49-F238E27FC236}">
                <a16:creationId xmlns:a16="http://schemas.microsoft.com/office/drawing/2014/main" id="{88131BF8-C59D-29AA-B079-5C37AFCB2BCA}"/>
              </a:ext>
            </a:extLst>
          </p:cNvPr>
          <p:cNvSpPr txBox="1"/>
          <p:nvPr/>
        </p:nvSpPr>
        <p:spPr>
          <a:xfrm>
            <a:off x="421703" y="4641906"/>
            <a:ext cx="6953250" cy="1200329"/>
          </a:xfrm>
          <a:prstGeom prst="rect">
            <a:avLst/>
          </a:prstGeom>
          <a:noFill/>
        </p:spPr>
        <p:txBody>
          <a:bodyPr wrap="square" rtlCol="0">
            <a:spAutoFit/>
          </a:bodyPr>
          <a:lstStyle/>
          <a:p>
            <a:r>
              <a:rPr lang="en-US" b="1" dirty="0"/>
              <a:t>Bride and Bridegroom</a:t>
            </a:r>
            <a:r>
              <a:rPr lang="en-US" dirty="0"/>
              <a:t>—Jesus loves the Church just as a husband is to love his wife. Jesus gave of Himself to make her clean, holy, without blemish and blameless—as a radiant bride. </a:t>
            </a:r>
          </a:p>
          <a:p>
            <a:r>
              <a:rPr lang="en-US" dirty="0"/>
              <a:t>(Ephesians 5:25-30, Revelation 19:7)</a:t>
            </a:r>
          </a:p>
        </p:txBody>
      </p:sp>
      <p:pic>
        <p:nvPicPr>
          <p:cNvPr id="4098" name="Picture 2">
            <a:extLst>
              <a:ext uri="{FF2B5EF4-FFF2-40B4-BE49-F238E27FC236}">
                <a16:creationId xmlns:a16="http://schemas.microsoft.com/office/drawing/2014/main" id="{BCA69777-60C7-5661-7464-05148E12F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5199" y="4109209"/>
            <a:ext cx="1313049" cy="18971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74F75A3-5BA3-4B15-5FAB-B06F921005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1" y="2169813"/>
            <a:ext cx="1235992" cy="164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81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5400" y="105234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Membership in the Church</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675270"/>
            <a:ext cx="8572500" cy="415498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solidFill>
                  <a:schemeClr val="accent2"/>
                </a:solidFill>
              </a:rPr>
              <a:t>The believer is automatically a member of the Church at the moment of belief. Scripture refers to members of the Church by many names. </a:t>
            </a:r>
          </a:p>
          <a:p>
            <a:endParaRPr lang="en-US" sz="1600" dirty="0">
              <a:solidFill>
                <a:schemeClr val="accent2"/>
              </a:solidFill>
            </a:endParaRPr>
          </a:p>
          <a:p>
            <a:pPr marL="285750" indent="-285750">
              <a:buFont typeface="Arial" panose="020B0604020202020204" pitchFamily="34" charset="0"/>
              <a:buChar char="•"/>
            </a:pPr>
            <a:r>
              <a:rPr lang="en-US" sz="2000" b="1" dirty="0">
                <a:solidFill>
                  <a:schemeClr val="accent2"/>
                </a:solidFill>
              </a:rPr>
              <a:t>Saints</a:t>
            </a:r>
            <a:r>
              <a:rPr lang="en-US" sz="2000" dirty="0">
                <a:solidFill>
                  <a:schemeClr val="accent2"/>
                </a:solidFill>
              </a:rPr>
              <a:t>—2 Cor. 13:13, Phil. 1:1, 4:21-22</a:t>
            </a:r>
          </a:p>
          <a:p>
            <a:pPr marL="285750" indent="-285750">
              <a:buFont typeface="Arial" panose="020B0604020202020204" pitchFamily="34" charset="0"/>
              <a:buChar char="•"/>
            </a:pPr>
            <a:r>
              <a:rPr lang="en-US" sz="2000" b="1" dirty="0">
                <a:solidFill>
                  <a:schemeClr val="accent2"/>
                </a:solidFill>
              </a:rPr>
              <a:t>Brothers/Sisters</a:t>
            </a:r>
            <a:r>
              <a:rPr lang="en-US" sz="2000" dirty="0">
                <a:solidFill>
                  <a:schemeClr val="accent2"/>
                </a:solidFill>
              </a:rPr>
              <a:t>—Rom. 10:1, 12:1, Col. 1:2, Jas. 1:2, 2 Pet. 1:10</a:t>
            </a:r>
          </a:p>
          <a:p>
            <a:pPr marL="285750" indent="-285750">
              <a:buFont typeface="Arial" panose="020B0604020202020204" pitchFamily="34" charset="0"/>
              <a:buChar char="•"/>
            </a:pPr>
            <a:r>
              <a:rPr lang="en-US" sz="2000" b="1" dirty="0">
                <a:solidFill>
                  <a:schemeClr val="accent2"/>
                </a:solidFill>
              </a:rPr>
              <a:t>Christians</a:t>
            </a:r>
            <a:r>
              <a:rPr lang="en-US" sz="2000" dirty="0">
                <a:solidFill>
                  <a:schemeClr val="accent2"/>
                </a:solidFill>
              </a:rPr>
              <a:t>—Acts 11:26, 26:28, 1 Pet. 4:16</a:t>
            </a:r>
          </a:p>
          <a:p>
            <a:pPr marL="285750" indent="-285750">
              <a:buFont typeface="Arial" panose="020B0604020202020204" pitchFamily="34" charset="0"/>
              <a:buChar char="•"/>
            </a:pPr>
            <a:r>
              <a:rPr lang="en-US" sz="2000" b="1" dirty="0">
                <a:solidFill>
                  <a:schemeClr val="accent2"/>
                </a:solidFill>
              </a:rPr>
              <a:t>Believers</a:t>
            </a:r>
            <a:r>
              <a:rPr lang="en-US" sz="2000" dirty="0">
                <a:solidFill>
                  <a:schemeClr val="accent2"/>
                </a:solidFill>
              </a:rPr>
              <a:t>—1 Tim. 4:12</a:t>
            </a:r>
          </a:p>
          <a:p>
            <a:pPr marL="285750" indent="-285750">
              <a:buFont typeface="Arial" panose="020B0604020202020204" pitchFamily="34" charset="0"/>
              <a:buChar char="•"/>
            </a:pPr>
            <a:r>
              <a:rPr lang="en-US" sz="2000" b="1" dirty="0">
                <a:solidFill>
                  <a:schemeClr val="accent2"/>
                </a:solidFill>
              </a:rPr>
              <a:t>Disciples</a:t>
            </a:r>
            <a:r>
              <a:rPr lang="en-US" sz="2000" dirty="0">
                <a:solidFill>
                  <a:schemeClr val="accent2"/>
                </a:solidFill>
              </a:rPr>
              <a:t>—Matt. 10:42</a:t>
            </a:r>
          </a:p>
          <a:p>
            <a:pPr marL="285750" indent="-285750">
              <a:buFont typeface="Arial" panose="020B0604020202020204" pitchFamily="34" charset="0"/>
              <a:buChar char="•"/>
            </a:pPr>
            <a:r>
              <a:rPr lang="en-US" sz="2000" b="1" dirty="0">
                <a:solidFill>
                  <a:schemeClr val="accent2"/>
                </a:solidFill>
              </a:rPr>
              <a:t>Chosen people</a:t>
            </a:r>
            <a:r>
              <a:rPr lang="en-US" sz="2000" dirty="0">
                <a:solidFill>
                  <a:schemeClr val="accent2"/>
                </a:solidFill>
              </a:rPr>
              <a:t>—1 Pet. 2:9, Rev. 17:14</a:t>
            </a:r>
          </a:p>
          <a:p>
            <a:pPr marL="285750" indent="-285750">
              <a:buFont typeface="Arial" panose="020B0604020202020204" pitchFamily="34" charset="0"/>
              <a:buChar char="•"/>
            </a:pPr>
            <a:r>
              <a:rPr lang="en-US" sz="2000" b="1" dirty="0">
                <a:solidFill>
                  <a:schemeClr val="accent2"/>
                </a:solidFill>
              </a:rPr>
              <a:t>Royal priesthood</a:t>
            </a:r>
            <a:r>
              <a:rPr lang="en-US" sz="2000" dirty="0">
                <a:solidFill>
                  <a:schemeClr val="accent2"/>
                </a:solidFill>
              </a:rPr>
              <a:t>—1 Pet. 2:5, 9</a:t>
            </a:r>
          </a:p>
          <a:p>
            <a:pPr marL="285750" indent="-285750">
              <a:buFont typeface="Arial" panose="020B0604020202020204" pitchFamily="34" charset="0"/>
              <a:buChar char="•"/>
            </a:pPr>
            <a:r>
              <a:rPr lang="en-US" sz="2000" b="1" dirty="0">
                <a:solidFill>
                  <a:schemeClr val="accent2"/>
                </a:solidFill>
              </a:rPr>
              <a:t>Holy nation</a:t>
            </a:r>
            <a:r>
              <a:rPr lang="en-US" sz="2000" dirty="0">
                <a:solidFill>
                  <a:schemeClr val="accent2"/>
                </a:solidFill>
              </a:rPr>
              <a:t>—1 Pet. 2:9</a:t>
            </a:r>
          </a:p>
          <a:p>
            <a:pPr marL="285750" indent="-285750">
              <a:buFont typeface="Arial" panose="020B0604020202020204" pitchFamily="34" charset="0"/>
              <a:buChar char="•"/>
            </a:pPr>
            <a:r>
              <a:rPr lang="en-US" sz="2000" b="1" dirty="0">
                <a:solidFill>
                  <a:schemeClr val="accent2"/>
                </a:solidFill>
              </a:rPr>
              <a:t>Ambassadors</a:t>
            </a:r>
            <a:r>
              <a:rPr lang="en-US" sz="2000" dirty="0">
                <a:solidFill>
                  <a:schemeClr val="accent2"/>
                </a:solidFill>
              </a:rPr>
              <a:t>—2 Cor. 5:20</a:t>
            </a:r>
          </a:p>
          <a:p>
            <a:pPr marL="285750" indent="-285750">
              <a:buFont typeface="Arial" panose="020B0604020202020204" pitchFamily="34" charset="0"/>
              <a:buChar char="•"/>
            </a:pPr>
            <a:r>
              <a:rPr lang="en-US" sz="2000" b="1" dirty="0">
                <a:solidFill>
                  <a:schemeClr val="accent2"/>
                </a:solidFill>
              </a:rPr>
              <a:t>Workmen</a:t>
            </a:r>
            <a:r>
              <a:rPr lang="en-US" sz="2000" dirty="0">
                <a:solidFill>
                  <a:schemeClr val="accent2"/>
                </a:solidFill>
              </a:rPr>
              <a:t>—Matt. 9:37-38, 2 Tim. 2:15</a:t>
            </a:r>
          </a:p>
          <a:p>
            <a:endParaRPr lang="en-US" sz="1600" dirty="0">
              <a:solidFill>
                <a:schemeClr val="accent2"/>
              </a:solidFill>
            </a:endParaRP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11" name="Title 1">
            <a:extLst>
              <a:ext uri="{FF2B5EF4-FFF2-40B4-BE49-F238E27FC236}">
                <a16:creationId xmlns:a16="http://schemas.microsoft.com/office/drawing/2014/main" id="{52FD689C-7CAD-EDCC-D992-4AF9B1C2B28C}"/>
              </a:ext>
            </a:extLst>
          </p:cNvPr>
          <p:cNvSpPr txBox="1">
            <a:spLocks/>
          </p:cNvSpPr>
          <p:nvPr/>
        </p:nvSpPr>
        <p:spPr>
          <a:xfrm>
            <a:off x="1295400" y="304800"/>
            <a:ext cx="76200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dirty="0">
                <a:latin typeface="Impact" pitchFamily="34" charset="0"/>
              </a:rPr>
              <a:t>The church</a:t>
            </a:r>
          </a:p>
        </p:txBody>
      </p:sp>
      <p:pic>
        <p:nvPicPr>
          <p:cNvPr id="5122" name="Picture 2">
            <a:extLst>
              <a:ext uri="{FF2B5EF4-FFF2-40B4-BE49-F238E27FC236}">
                <a16:creationId xmlns:a16="http://schemas.microsoft.com/office/drawing/2014/main" id="{2FE0BEC7-0AEA-B160-EFC8-F8B74CE761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3139217"/>
            <a:ext cx="228421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C2E73CCD-0518-F16E-E2B4-455717C7CF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9158" y="4320713"/>
            <a:ext cx="2164705" cy="143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4293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9102</TotalTime>
  <Words>2854</Words>
  <Application>Microsoft Office PowerPoint</Application>
  <PresentationFormat>On-screen Show (4:3)</PresentationFormat>
  <Paragraphs>274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Franklin Gothic Book</vt:lpstr>
      <vt:lpstr>Franklin Gothic Medium</vt:lpstr>
      <vt:lpstr>Impact</vt:lpstr>
      <vt:lpstr>Wingdings 2</vt:lpstr>
      <vt:lpstr>Trek</vt:lpstr>
      <vt:lpstr> The church </vt:lpstr>
      <vt:lpstr>The church</vt:lpstr>
      <vt:lpstr>The church</vt:lpstr>
      <vt:lpstr>The church</vt:lpstr>
      <vt:lpstr>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266</cp:revision>
  <dcterms:created xsi:type="dcterms:W3CDTF">2009-07-22T00:00:56Z</dcterms:created>
  <dcterms:modified xsi:type="dcterms:W3CDTF">2022-07-13T20:30:16Z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